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1" r:id="rId3"/>
    <p:sldId id="286" r:id="rId4"/>
    <p:sldId id="287" r:id="rId5"/>
    <p:sldId id="288" r:id="rId6"/>
    <p:sldId id="284" r:id="rId7"/>
    <p:sldId id="260" r:id="rId8"/>
    <p:sldId id="279" r:id="rId9"/>
    <p:sldId id="274" r:id="rId10"/>
    <p:sldId id="282" r:id="rId11"/>
    <p:sldId id="271" r:id="rId12"/>
    <p:sldId id="267" r:id="rId13"/>
    <p:sldId id="283" r:id="rId14"/>
    <p:sldId id="285" r:id="rId15"/>
    <p:sldId id="273" r:id="rId16"/>
    <p:sldId id="289" r:id="rId17"/>
    <p:sldId id="268" r:id="rId18"/>
    <p:sldId id="290" r:id="rId19"/>
    <p:sldId id="278" r:id="rId20"/>
    <p:sldId id="280" r:id="rId21"/>
    <p:sldId id="265" r:id="rId22"/>
    <p:sldId id="266" r:id="rId23"/>
  </p:sldIdLst>
  <p:sldSz cx="12192000" cy="6858000"/>
  <p:notesSz cx="6858000" cy="9144000"/>
  <p:defaultTextStyle>
    <a:defPPr>
      <a:defRPr lang="es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FE4C"/>
    <a:srgbClr val="5BFB5F"/>
    <a:srgbClr val="EAEF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3" d="100"/>
          <a:sy n="73" d="100"/>
        </p:scale>
        <p:origin x="61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AD64319-2EDC-4468-A277-E581A02E7994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48CF492D-4C73-4509-B651-63ADD49E40FB}">
      <dgm:prSet phldrT="[Texto]"/>
      <dgm:spPr/>
      <dgm:t>
        <a:bodyPr/>
        <a:lstStyle/>
        <a:p>
          <a:r>
            <a:rPr lang="es-ES" dirty="0"/>
            <a:t>49,1%</a:t>
          </a:r>
        </a:p>
      </dgm:t>
    </dgm:pt>
    <dgm:pt modelId="{7896A173-1F57-40B1-9334-AB55310ABDDE}" type="parTrans" cxnId="{5CD6A033-8640-42DC-8F52-6908E3B46BB3}">
      <dgm:prSet/>
      <dgm:spPr/>
      <dgm:t>
        <a:bodyPr/>
        <a:lstStyle/>
        <a:p>
          <a:endParaRPr lang="es-ES"/>
        </a:p>
      </dgm:t>
    </dgm:pt>
    <dgm:pt modelId="{24025B24-F677-4BFD-A1D8-B11A3AE56D75}" type="sibTrans" cxnId="{5CD6A033-8640-42DC-8F52-6908E3B46BB3}">
      <dgm:prSet/>
      <dgm:spPr/>
      <dgm:t>
        <a:bodyPr/>
        <a:lstStyle/>
        <a:p>
          <a:endParaRPr lang="es-ES"/>
        </a:p>
      </dgm:t>
    </dgm:pt>
    <dgm:pt modelId="{2F6A5231-E7CE-46C0-A3B6-5DC5459BF049}">
      <dgm:prSet phldrT="[Texto]"/>
      <dgm:spPr/>
      <dgm:t>
        <a:bodyPr/>
        <a:lstStyle/>
        <a:p>
          <a:endParaRPr lang="es-ES" dirty="0"/>
        </a:p>
      </dgm:t>
    </dgm:pt>
    <dgm:pt modelId="{E07921E4-0473-4B75-B58E-BE5191C369A2}" type="parTrans" cxnId="{28B00474-0C6D-46A4-B24F-ACBCCDA915C7}">
      <dgm:prSet/>
      <dgm:spPr/>
      <dgm:t>
        <a:bodyPr/>
        <a:lstStyle/>
        <a:p>
          <a:endParaRPr lang="es-ES"/>
        </a:p>
      </dgm:t>
    </dgm:pt>
    <dgm:pt modelId="{6A112191-C336-4646-A73E-A24813C71C2A}" type="sibTrans" cxnId="{28B00474-0C6D-46A4-B24F-ACBCCDA915C7}">
      <dgm:prSet/>
      <dgm:spPr/>
      <dgm:t>
        <a:bodyPr/>
        <a:lstStyle/>
        <a:p>
          <a:endParaRPr lang="es-ES"/>
        </a:p>
      </dgm:t>
    </dgm:pt>
    <dgm:pt modelId="{17C697F2-DB2D-40FE-8DAB-38F54C2B1875}">
      <dgm:prSet phldrT="[Texto]"/>
      <dgm:spPr/>
      <dgm:t>
        <a:bodyPr/>
        <a:lstStyle/>
        <a:p>
          <a:r>
            <a:rPr lang="es-ES" dirty="0"/>
            <a:t>33,4%</a:t>
          </a:r>
        </a:p>
      </dgm:t>
    </dgm:pt>
    <dgm:pt modelId="{4C27D7BB-2316-4F82-93B4-6FFFFEA68000}" type="sibTrans" cxnId="{30BACB46-EDE1-4A0D-B721-027EAF8320D8}">
      <dgm:prSet/>
      <dgm:spPr/>
      <dgm:t>
        <a:bodyPr/>
        <a:lstStyle/>
        <a:p>
          <a:endParaRPr lang="es-ES"/>
        </a:p>
      </dgm:t>
    </dgm:pt>
    <dgm:pt modelId="{D395E8F0-B196-43DA-8CA0-D1C88D0077F4}" type="parTrans" cxnId="{30BACB46-EDE1-4A0D-B721-027EAF8320D8}">
      <dgm:prSet/>
      <dgm:spPr/>
      <dgm:t>
        <a:bodyPr/>
        <a:lstStyle/>
        <a:p>
          <a:endParaRPr lang="es-ES"/>
        </a:p>
      </dgm:t>
    </dgm:pt>
    <dgm:pt modelId="{D096F462-740F-4028-A9D2-BA2E289AEBF2}">
      <dgm:prSet phldrT="[Texto]"/>
      <dgm:spPr/>
      <dgm:t>
        <a:bodyPr/>
        <a:lstStyle/>
        <a:p>
          <a:r>
            <a:rPr lang="es-ES" dirty="0"/>
            <a:t>Sociedades de responsabilidad limitada</a:t>
          </a:r>
        </a:p>
      </dgm:t>
    </dgm:pt>
    <dgm:pt modelId="{2DEB77FB-CA76-4DED-B40B-232B9DC7321E}" type="sibTrans" cxnId="{0CCB701D-21AB-41BF-BA6F-AF85AD28AB73}">
      <dgm:prSet/>
      <dgm:spPr/>
      <dgm:t>
        <a:bodyPr/>
        <a:lstStyle/>
        <a:p>
          <a:endParaRPr lang="es-ES"/>
        </a:p>
      </dgm:t>
    </dgm:pt>
    <dgm:pt modelId="{151C53E9-6B2E-4E8B-B017-CB8FF250CB65}" type="parTrans" cxnId="{0CCB701D-21AB-41BF-BA6F-AF85AD28AB73}">
      <dgm:prSet/>
      <dgm:spPr/>
      <dgm:t>
        <a:bodyPr/>
        <a:lstStyle/>
        <a:p>
          <a:endParaRPr lang="es-ES"/>
        </a:p>
      </dgm:t>
    </dgm:pt>
    <dgm:pt modelId="{AA409BFF-F12C-42B4-939D-4922A640192B}">
      <dgm:prSet/>
      <dgm:spPr/>
      <dgm:t>
        <a:bodyPr/>
        <a:lstStyle/>
        <a:p>
          <a:r>
            <a:rPr lang="es-ES" dirty="0"/>
            <a:t>Se constituye como personas naturales</a:t>
          </a:r>
        </a:p>
      </dgm:t>
    </dgm:pt>
    <dgm:pt modelId="{4879262A-1416-4180-80C2-9D7B9A1DDEA9}" type="parTrans" cxnId="{1D23D5EF-D770-46AA-BC7A-7AEDD6CCCFAA}">
      <dgm:prSet/>
      <dgm:spPr/>
      <dgm:t>
        <a:bodyPr/>
        <a:lstStyle/>
        <a:p>
          <a:endParaRPr lang="es-ES"/>
        </a:p>
      </dgm:t>
    </dgm:pt>
    <dgm:pt modelId="{30EA44D2-DDF2-4C53-8C01-43D4DE1006FE}" type="sibTrans" cxnId="{1D23D5EF-D770-46AA-BC7A-7AEDD6CCCFAA}">
      <dgm:prSet/>
      <dgm:spPr/>
      <dgm:t>
        <a:bodyPr/>
        <a:lstStyle/>
        <a:p>
          <a:endParaRPr lang="es-ES"/>
        </a:p>
      </dgm:t>
    </dgm:pt>
    <dgm:pt modelId="{7859B4D6-7DCA-465F-8BA2-E391DED9E886}">
      <dgm:prSet phldrT="[Texto]"/>
      <dgm:spPr/>
      <dgm:t>
        <a:bodyPr/>
        <a:lstStyle/>
        <a:p>
          <a:r>
            <a:rPr lang="es-ES" dirty="0"/>
            <a:t>48,3%</a:t>
          </a:r>
        </a:p>
      </dgm:t>
    </dgm:pt>
    <dgm:pt modelId="{5CADA6A1-4B3F-40AB-B8C0-89F28CA58962}" type="sibTrans" cxnId="{22C81C0B-DB8D-406F-BEA0-B4690E2A6AC3}">
      <dgm:prSet/>
      <dgm:spPr/>
      <dgm:t>
        <a:bodyPr/>
        <a:lstStyle/>
        <a:p>
          <a:endParaRPr lang="es-ES"/>
        </a:p>
      </dgm:t>
    </dgm:pt>
    <dgm:pt modelId="{6517ABEC-A6F0-46AF-B540-C7261E4B1A82}" type="parTrans" cxnId="{22C81C0B-DB8D-406F-BEA0-B4690E2A6AC3}">
      <dgm:prSet/>
      <dgm:spPr/>
      <dgm:t>
        <a:bodyPr/>
        <a:lstStyle/>
        <a:p>
          <a:endParaRPr lang="es-ES"/>
        </a:p>
      </dgm:t>
    </dgm:pt>
    <dgm:pt modelId="{9A06FA1B-8DEE-49B9-B93D-C3813AB322B9}">
      <dgm:prSet phldrT="[Texto]"/>
      <dgm:spPr/>
      <dgm:t>
        <a:bodyPr/>
        <a:lstStyle/>
        <a:p>
          <a:r>
            <a:rPr lang="es-ES" dirty="0"/>
            <a:t>Empresas del país son familiares</a:t>
          </a:r>
        </a:p>
      </dgm:t>
    </dgm:pt>
    <dgm:pt modelId="{41656B83-FE5C-4261-89C0-1D013FC4B56A}" type="sibTrans" cxnId="{8CC052D9-6CCE-4480-B600-AFC97C01C674}">
      <dgm:prSet/>
      <dgm:spPr/>
      <dgm:t>
        <a:bodyPr/>
        <a:lstStyle/>
        <a:p>
          <a:endParaRPr lang="es-ES"/>
        </a:p>
      </dgm:t>
    </dgm:pt>
    <dgm:pt modelId="{416350B6-1896-4779-A50C-C43EF1C4BC2A}" type="parTrans" cxnId="{8CC052D9-6CCE-4480-B600-AFC97C01C674}">
      <dgm:prSet/>
      <dgm:spPr/>
      <dgm:t>
        <a:bodyPr/>
        <a:lstStyle/>
        <a:p>
          <a:endParaRPr lang="es-ES"/>
        </a:p>
      </dgm:t>
    </dgm:pt>
    <dgm:pt modelId="{D472C02E-5C7C-40E2-A7EF-0092BC1EAF1C}" type="pres">
      <dgm:prSet presAssocID="{BAD64319-2EDC-4468-A277-E581A02E7994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s-ES"/>
        </a:p>
      </dgm:t>
    </dgm:pt>
    <dgm:pt modelId="{4C11DB79-CEF5-4D9E-96B6-DB1EFA307494}" type="pres">
      <dgm:prSet presAssocID="{7859B4D6-7DCA-465F-8BA2-E391DED9E886}" presName="composite" presStyleCnt="0"/>
      <dgm:spPr/>
    </dgm:pt>
    <dgm:pt modelId="{F4D6B17F-5DA4-427F-BEA8-31DF44F1A15F}" type="pres">
      <dgm:prSet presAssocID="{7859B4D6-7DCA-465F-8BA2-E391DED9E886}" presName="parentText" presStyleLbl="align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27DAAAD1-2AB8-4FEA-9E25-86479A484040}" type="pres">
      <dgm:prSet presAssocID="{7859B4D6-7DCA-465F-8BA2-E391DED9E886}" presName="descendantText" presStyleLbl="alignAcc1" presStyleIdx="0" presStyleCnt="3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077E2395-EDE1-4F68-A40B-1F64F76306A1}" type="pres">
      <dgm:prSet presAssocID="{5CADA6A1-4B3F-40AB-B8C0-89F28CA58962}" presName="sp" presStyleCnt="0"/>
      <dgm:spPr/>
    </dgm:pt>
    <dgm:pt modelId="{2D7AC5B1-C9F4-4581-9EC2-020C924645B4}" type="pres">
      <dgm:prSet presAssocID="{48CF492D-4C73-4509-B651-63ADD49E40FB}" presName="composite" presStyleCnt="0"/>
      <dgm:spPr/>
    </dgm:pt>
    <dgm:pt modelId="{63BF4F46-B304-44B0-BC82-9C6F6FBD1082}" type="pres">
      <dgm:prSet presAssocID="{48CF492D-4C73-4509-B651-63ADD49E40FB}" presName="parentText" presStyleLbl="align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4D552ED3-E5AE-455E-89D7-DE2215423D3F}" type="pres">
      <dgm:prSet presAssocID="{48CF492D-4C73-4509-B651-63ADD49E40FB}" presName="descendantText" presStyleLbl="alignAcc1" presStyleIdx="1" presStyleCnt="3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27858456-D64D-42D5-B56D-1DC30642BE8F}" type="pres">
      <dgm:prSet presAssocID="{24025B24-F677-4BFD-A1D8-B11A3AE56D75}" presName="sp" presStyleCnt="0"/>
      <dgm:spPr/>
    </dgm:pt>
    <dgm:pt modelId="{C930C7F5-DEC2-460E-98F4-259C105BA6DD}" type="pres">
      <dgm:prSet presAssocID="{17C697F2-DB2D-40FE-8DAB-38F54C2B1875}" presName="composite" presStyleCnt="0"/>
      <dgm:spPr/>
    </dgm:pt>
    <dgm:pt modelId="{ABEF121F-9CB9-4527-A7F2-44E35B15E360}" type="pres">
      <dgm:prSet presAssocID="{17C697F2-DB2D-40FE-8DAB-38F54C2B1875}" presName="parentText" presStyleLbl="align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FCA9498C-4F59-4D15-941B-7DBAF74C0B84}" type="pres">
      <dgm:prSet presAssocID="{17C697F2-DB2D-40FE-8DAB-38F54C2B1875}" presName="descendantText" presStyleLbl="alignAcc1" presStyleIdx="2" presStyleCnt="3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6019ADC6-683A-4810-B25B-1EC47BABC1CB}" type="presOf" srcId="{BAD64319-2EDC-4468-A277-E581A02E7994}" destId="{D472C02E-5C7C-40E2-A7EF-0092BC1EAF1C}" srcOrd="0" destOrd="0" presId="urn:microsoft.com/office/officeart/2005/8/layout/chevron2"/>
    <dgm:cxn modelId="{8CC052D9-6CCE-4480-B600-AFC97C01C674}" srcId="{7859B4D6-7DCA-465F-8BA2-E391DED9E886}" destId="{9A06FA1B-8DEE-49B9-B93D-C3813AB322B9}" srcOrd="0" destOrd="0" parTransId="{416350B6-1896-4779-A50C-C43EF1C4BC2A}" sibTransId="{41656B83-FE5C-4261-89C0-1D013FC4B56A}"/>
    <dgm:cxn modelId="{0CCB701D-21AB-41BF-BA6F-AF85AD28AB73}" srcId="{17C697F2-DB2D-40FE-8DAB-38F54C2B1875}" destId="{D096F462-740F-4028-A9D2-BA2E289AEBF2}" srcOrd="0" destOrd="0" parTransId="{151C53E9-6B2E-4E8B-B017-CB8FF250CB65}" sibTransId="{2DEB77FB-CA76-4DED-B40B-232B9DC7321E}"/>
    <dgm:cxn modelId="{22C81C0B-DB8D-406F-BEA0-B4690E2A6AC3}" srcId="{BAD64319-2EDC-4468-A277-E581A02E7994}" destId="{7859B4D6-7DCA-465F-8BA2-E391DED9E886}" srcOrd="0" destOrd="0" parTransId="{6517ABEC-A6F0-46AF-B540-C7261E4B1A82}" sibTransId="{5CADA6A1-4B3F-40AB-B8C0-89F28CA58962}"/>
    <dgm:cxn modelId="{28B00474-0C6D-46A4-B24F-ACBCCDA915C7}" srcId="{48CF492D-4C73-4509-B651-63ADD49E40FB}" destId="{2F6A5231-E7CE-46C0-A3B6-5DC5459BF049}" srcOrd="0" destOrd="0" parTransId="{E07921E4-0473-4B75-B58E-BE5191C369A2}" sibTransId="{6A112191-C336-4646-A73E-A24813C71C2A}"/>
    <dgm:cxn modelId="{53C8CC22-EE91-4F5A-BAEF-945AAFDD85F2}" type="presOf" srcId="{17C697F2-DB2D-40FE-8DAB-38F54C2B1875}" destId="{ABEF121F-9CB9-4527-A7F2-44E35B15E360}" srcOrd="0" destOrd="0" presId="urn:microsoft.com/office/officeart/2005/8/layout/chevron2"/>
    <dgm:cxn modelId="{1D23D5EF-D770-46AA-BC7A-7AEDD6CCCFAA}" srcId="{48CF492D-4C73-4509-B651-63ADD49E40FB}" destId="{AA409BFF-F12C-42B4-939D-4922A640192B}" srcOrd="1" destOrd="0" parTransId="{4879262A-1416-4180-80C2-9D7B9A1DDEA9}" sibTransId="{30EA44D2-DDF2-4C53-8C01-43D4DE1006FE}"/>
    <dgm:cxn modelId="{5CD6A033-8640-42DC-8F52-6908E3B46BB3}" srcId="{BAD64319-2EDC-4468-A277-E581A02E7994}" destId="{48CF492D-4C73-4509-B651-63ADD49E40FB}" srcOrd="1" destOrd="0" parTransId="{7896A173-1F57-40B1-9334-AB55310ABDDE}" sibTransId="{24025B24-F677-4BFD-A1D8-B11A3AE56D75}"/>
    <dgm:cxn modelId="{0C2E48A5-CC74-46FD-BE6A-EBB999A53B0B}" type="presOf" srcId="{48CF492D-4C73-4509-B651-63ADD49E40FB}" destId="{63BF4F46-B304-44B0-BC82-9C6F6FBD1082}" srcOrd="0" destOrd="0" presId="urn:microsoft.com/office/officeart/2005/8/layout/chevron2"/>
    <dgm:cxn modelId="{30BACB46-EDE1-4A0D-B721-027EAF8320D8}" srcId="{BAD64319-2EDC-4468-A277-E581A02E7994}" destId="{17C697F2-DB2D-40FE-8DAB-38F54C2B1875}" srcOrd="2" destOrd="0" parTransId="{D395E8F0-B196-43DA-8CA0-D1C88D0077F4}" sibTransId="{4C27D7BB-2316-4F82-93B4-6FFFFEA68000}"/>
    <dgm:cxn modelId="{93E90C25-D695-4593-8909-7D4B8D412D49}" type="presOf" srcId="{2F6A5231-E7CE-46C0-A3B6-5DC5459BF049}" destId="{4D552ED3-E5AE-455E-89D7-DE2215423D3F}" srcOrd="0" destOrd="0" presId="urn:microsoft.com/office/officeart/2005/8/layout/chevron2"/>
    <dgm:cxn modelId="{D2A6E37B-C8D2-41A1-81FF-09FB9AE5564A}" type="presOf" srcId="{9A06FA1B-8DEE-49B9-B93D-C3813AB322B9}" destId="{27DAAAD1-2AB8-4FEA-9E25-86479A484040}" srcOrd="0" destOrd="0" presId="urn:microsoft.com/office/officeart/2005/8/layout/chevron2"/>
    <dgm:cxn modelId="{BAF23662-5CF3-4139-80E4-3FD09B1BCF8E}" type="presOf" srcId="{7859B4D6-7DCA-465F-8BA2-E391DED9E886}" destId="{F4D6B17F-5DA4-427F-BEA8-31DF44F1A15F}" srcOrd="0" destOrd="0" presId="urn:microsoft.com/office/officeart/2005/8/layout/chevron2"/>
    <dgm:cxn modelId="{12A5EF51-EDB9-4FA1-8BE6-92AEA8E10455}" type="presOf" srcId="{AA409BFF-F12C-42B4-939D-4922A640192B}" destId="{4D552ED3-E5AE-455E-89D7-DE2215423D3F}" srcOrd="0" destOrd="1" presId="urn:microsoft.com/office/officeart/2005/8/layout/chevron2"/>
    <dgm:cxn modelId="{8F17255A-5BF3-4858-A599-7070471D8DD8}" type="presOf" srcId="{D096F462-740F-4028-A9D2-BA2E289AEBF2}" destId="{FCA9498C-4F59-4D15-941B-7DBAF74C0B84}" srcOrd="0" destOrd="0" presId="urn:microsoft.com/office/officeart/2005/8/layout/chevron2"/>
    <dgm:cxn modelId="{2F206545-FB4C-42E9-A1A3-64C23BAC2AB4}" type="presParOf" srcId="{D472C02E-5C7C-40E2-A7EF-0092BC1EAF1C}" destId="{4C11DB79-CEF5-4D9E-96B6-DB1EFA307494}" srcOrd="0" destOrd="0" presId="urn:microsoft.com/office/officeart/2005/8/layout/chevron2"/>
    <dgm:cxn modelId="{935EE6FA-1A63-4ABC-A278-B75286C92FBA}" type="presParOf" srcId="{4C11DB79-CEF5-4D9E-96B6-DB1EFA307494}" destId="{F4D6B17F-5DA4-427F-BEA8-31DF44F1A15F}" srcOrd="0" destOrd="0" presId="urn:microsoft.com/office/officeart/2005/8/layout/chevron2"/>
    <dgm:cxn modelId="{9F94C5EF-679E-4E4A-93E1-FB9551320582}" type="presParOf" srcId="{4C11DB79-CEF5-4D9E-96B6-DB1EFA307494}" destId="{27DAAAD1-2AB8-4FEA-9E25-86479A484040}" srcOrd="1" destOrd="0" presId="urn:microsoft.com/office/officeart/2005/8/layout/chevron2"/>
    <dgm:cxn modelId="{192441DA-EBF1-4E17-A8A1-2F2E90B8F9A0}" type="presParOf" srcId="{D472C02E-5C7C-40E2-A7EF-0092BC1EAF1C}" destId="{077E2395-EDE1-4F68-A40B-1F64F76306A1}" srcOrd="1" destOrd="0" presId="urn:microsoft.com/office/officeart/2005/8/layout/chevron2"/>
    <dgm:cxn modelId="{1AD7E894-7DFC-49C7-9AF7-03509CAF2A36}" type="presParOf" srcId="{D472C02E-5C7C-40E2-A7EF-0092BC1EAF1C}" destId="{2D7AC5B1-C9F4-4581-9EC2-020C924645B4}" srcOrd="2" destOrd="0" presId="urn:microsoft.com/office/officeart/2005/8/layout/chevron2"/>
    <dgm:cxn modelId="{C7C8A2F3-157D-4338-889F-0BFD47175390}" type="presParOf" srcId="{2D7AC5B1-C9F4-4581-9EC2-020C924645B4}" destId="{63BF4F46-B304-44B0-BC82-9C6F6FBD1082}" srcOrd="0" destOrd="0" presId="urn:microsoft.com/office/officeart/2005/8/layout/chevron2"/>
    <dgm:cxn modelId="{949C01D4-98BF-4D21-B488-EDE9205EBDE9}" type="presParOf" srcId="{2D7AC5B1-C9F4-4581-9EC2-020C924645B4}" destId="{4D552ED3-E5AE-455E-89D7-DE2215423D3F}" srcOrd="1" destOrd="0" presId="urn:microsoft.com/office/officeart/2005/8/layout/chevron2"/>
    <dgm:cxn modelId="{142E5478-4466-4A67-A76D-C7FD1131B08D}" type="presParOf" srcId="{D472C02E-5C7C-40E2-A7EF-0092BC1EAF1C}" destId="{27858456-D64D-42D5-B56D-1DC30642BE8F}" srcOrd="3" destOrd="0" presId="urn:microsoft.com/office/officeart/2005/8/layout/chevron2"/>
    <dgm:cxn modelId="{BEEFE1B7-8A4F-4F57-B9AB-3882E154F6C7}" type="presParOf" srcId="{D472C02E-5C7C-40E2-A7EF-0092BC1EAF1C}" destId="{C930C7F5-DEC2-460E-98F4-259C105BA6DD}" srcOrd="4" destOrd="0" presId="urn:microsoft.com/office/officeart/2005/8/layout/chevron2"/>
    <dgm:cxn modelId="{C4012DE0-29F7-421F-97B1-E892BF1D61EF}" type="presParOf" srcId="{C930C7F5-DEC2-460E-98F4-259C105BA6DD}" destId="{ABEF121F-9CB9-4527-A7F2-44E35B15E360}" srcOrd="0" destOrd="0" presId="urn:microsoft.com/office/officeart/2005/8/layout/chevron2"/>
    <dgm:cxn modelId="{A636E42B-F8D6-421D-8113-D3DDDA93C796}" type="presParOf" srcId="{C930C7F5-DEC2-460E-98F4-259C105BA6DD}" destId="{FCA9498C-4F59-4D15-941B-7DBAF74C0B84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71D30F1-024B-49C9-BD60-16AC09840A23}" type="doc">
      <dgm:prSet loTypeId="urn:microsoft.com/office/officeart/2005/8/layout/chevron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921609E9-C5C7-4259-A9A9-1C16B5FE2023}">
      <dgm:prSet phldrT="[Texto]"/>
      <dgm:spPr/>
      <dgm:t>
        <a:bodyPr/>
        <a:lstStyle/>
        <a:p>
          <a:r>
            <a:rPr lang="es-ES" dirty="0"/>
            <a:t>48,7%</a:t>
          </a:r>
        </a:p>
      </dgm:t>
    </dgm:pt>
    <dgm:pt modelId="{15FDC7F9-FF1C-4781-AE1A-978756017FC3}" type="parTrans" cxnId="{D5276AE3-9527-42D8-A8A0-353E6FE141D0}">
      <dgm:prSet/>
      <dgm:spPr/>
      <dgm:t>
        <a:bodyPr/>
        <a:lstStyle/>
        <a:p>
          <a:endParaRPr lang="es-ES"/>
        </a:p>
      </dgm:t>
    </dgm:pt>
    <dgm:pt modelId="{AF1C828B-52E9-4BEA-B3EA-44599B1CF78E}" type="sibTrans" cxnId="{D5276AE3-9527-42D8-A8A0-353E6FE141D0}">
      <dgm:prSet/>
      <dgm:spPr/>
      <dgm:t>
        <a:bodyPr/>
        <a:lstStyle/>
        <a:p>
          <a:endParaRPr lang="es-ES"/>
        </a:p>
      </dgm:t>
    </dgm:pt>
    <dgm:pt modelId="{E3237D29-ACCA-4FA5-BA55-2849544EA65E}">
      <dgm:prSet phldrT="[Texto]"/>
      <dgm:spPr/>
      <dgm:t>
        <a:bodyPr/>
        <a:lstStyle/>
        <a:p>
          <a:r>
            <a:rPr lang="es-ES" dirty="0"/>
            <a:t>Microempresas</a:t>
          </a:r>
        </a:p>
      </dgm:t>
    </dgm:pt>
    <dgm:pt modelId="{5A48F2CE-3179-4B04-80C7-4FE9136417F7}" type="parTrans" cxnId="{287D58F9-4A35-4146-A52A-88D640DA7A70}">
      <dgm:prSet/>
      <dgm:spPr/>
      <dgm:t>
        <a:bodyPr/>
        <a:lstStyle/>
        <a:p>
          <a:endParaRPr lang="es-ES"/>
        </a:p>
      </dgm:t>
    </dgm:pt>
    <dgm:pt modelId="{12483A9C-CA40-4A84-8118-613392A9971E}" type="sibTrans" cxnId="{287D58F9-4A35-4146-A52A-88D640DA7A70}">
      <dgm:prSet/>
      <dgm:spPr/>
      <dgm:t>
        <a:bodyPr/>
        <a:lstStyle/>
        <a:p>
          <a:endParaRPr lang="es-ES"/>
        </a:p>
      </dgm:t>
    </dgm:pt>
    <dgm:pt modelId="{BAAE538D-124C-42DF-A591-8694EEC8A6FA}">
      <dgm:prSet phldrT="[Texto]"/>
      <dgm:spPr/>
      <dgm:t>
        <a:bodyPr/>
        <a:lstStyle/>
        <a:p>
          <a:r>
            <a:rPr lang="es-ES" dirty="0"/>
            <a:t> 48,6%</a:t>
          </a:r>
        </a:p>
      </dgm:t>
    </dgm:pt>
    <dgm:pt modelId="{DE22C2BB-C2D0-44EB-9B9B-BBACC6FBF75E}" type="parTrans" cxnId="{B0743068-C120-418B-AC52-0D70FEC7160D}">
      <dgm:prSet/>
      <dgm:spPr/>
      <dgm:t>
        <a:bodyPr/>
        <a:lstStyle/>
        <a:p>
          <a:endParaRPr lang="es-ES"/>
        </a:p>
      </dgm:t>
    </dgm:pt>
    <dgm:pt modelId="{D692F2DF-F9A0-4DFF-932E-70C9ED227341}" type="sibTrans" cxnId="{B0743068-C120-418B-AC52-0D70FEC7160D}">
      <dgm:prSet/>
      <dgm:spPr/>
      <dgm:t>
        <a:bodyPr/>
        <a:lstStyle/>
        <a:p>
          <a:endParaRPr lang="es-ES"/>
        </a:p>
      </dgm:t>
    </dgm:pt>
    <dgm:pt modelId="{FF966AEB-2FC8-4960-A74A-5A879CF2B451}">
      <dgm:prSet phldrT="[Texto]"/>
      <dgm:spPr/>
      <dgm:t>
        <a:bodyPr/>
        <a:lstStyle/>
        <a:p>
          <a:r>
            <a:rPr lang="es-ES" dirty="0"/>
            <a:t>Pymes</a:t>
          </a:r>
        </a:p>
      </dgm:t>
    </dgm:pt>
    <dgm:pt modelId="{821944C3-2A67-430B-B239-F5A41BF61ECB}" type="parTrans" cxnId="{B866EA86-046C-4163-9C18-09FA748465B7}">
      <dgm:prSet/>
      <dgm:spPr/>
      <dgm:t>
        <a:bodyPr/>
        <a:lstStyle/>
        <a:p>
          <a:endParaRPr lang="es-ES"/>
        </a:p>
      </dgm:t>
    </dgm:pt>
    <dgm:pt modelId="{FCF206DB-AFBD-4F83-85C2-A6F8D22CEAA4}" type="sibTrans" cxnId="{B866EA86-046C-4163-9C18-09FA748465B7}">
      <dgm:prSet/>
      <dgm:spPr/>
      <dgm:t>
        <a:bodyPr/>
        <a:lstStyle/>
        <a:p>
          <a:endParaRPr lang="es-ES"/>
        </a:p>
      </dgm:t>
    </dgm:pt>
    <dgm:pt modelId="{CE6CAEE9-CF86-4A78-BD6E-6845DD1A1D04}">
      <dgm:prSet phldrT="[Texto]"/>
      <dgm:spPr/>
      <dgm:t>
        <a:bodyPr/>
        <a:lstStyle/>
        <a:p>
          <a:r>
            <a:rPr lang="es-ES" dirty="0"/>
            <a:t>39,8%</a:t>
          </a:r>
        </a:p>
      </dgm:t>
    </dgm:pt>
    <dgm:pt modelId="{462ED4D5-E655-4A72-AC64-CBB1A756B27A}" type="parTrans" cxnId="{5CE35DE8-CBDF-4D3C-A6F4-BEA7EA07352B}">
      <dgm:prSet/>
      <dgm:spPr/>
      <dgm:t>
        <a:bodyPr/>
        <a:lstStyle/>
        <a:p>
          <a:endParaRPr lang="es-ES"/>
        </a:p>
      </dgm:t>
    </dgm:pt>
    <dgm:pt modelId="{9501F8A7-26D9-4182-B9EB-849D3A6AB9CF}" type="sibTrans" cxnId="{5CE35DE8-CBDF-4D3C-A6F4-BEA7EA07352B}">
      <dgm:prSet/>
      <dgm:spPr/>
      <dgm:t>
        <a:bodyPr/>
        <a:lstStyle/>
        <a:p>
          <a:endParaRPr lang="es-ES"/>
        </a:p>
      </dgm:t>
    </dgm:pt>
    <dgm:pt modelId="{DB19E7DD-FC73-4783-8203-FA28D39E4016}">
      <dgm:prSet phldrT="[Texto]"/>
      <dgm:spPr/>
      <dgm:t>
        <a:bodyPr/>
        <a:lstStyle/>
        <a:p>
          <a:r>
            <a:rPr lang="es-ES" dirty="0"/>
            <a:t>Grandes empresas</a:t>
          </a:r>
        </a:p>
      </dgm:t>
    </dgm:pt>
    <dgm:pt modelId="{A604EEB6-FE7A-41A5-8B51-B49300FCEEE5}" type="parTrans" cxnId="{638D3CDF-DD13-4D8C-9BE8-9B29C92EAD89}">
      <dgm:prSet/>
      <dgm:spPr/>
      <dgm:t>
        <a:bodyPr/>
        <a:lstStyle/>
        <a:p>
          <a:endParaRPr lang="es-ES"/>
        </a:p>
      </dgm:t>
    </dgm:pt>
    <dgm:pt modelId="{C91E2DEE-9E5F-404F-A878-7CAEAE891FC9}" type="sibTrans" cxnId="{638D3CDF-DD13-4D8C-9BE8-9B29C92EAD89}">
      <dgm:prSet/>
      <dgm:spPr/>
      <dgm:t>
        <a:bodyPr/>
        <a:lstStyle/>
        <a:p>
          <a:endParaRPr lang="es-ES"/>
        </a:p>
      </dgm:t>
    </dgm:pt>
    <dgm:pt modelId="{D8C8B31E-CADD-4190-8027-054EB1D13355}" type="pres">
      <dgm:prSet presAssocID="{D71D30F1-024B-49C9-BD60-16AC09840A23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s-ES"/>
        </a:p>
      </dgm:t>
    </dgm:pt>
    <dgm:pt modelId="{DEBE54D4-786B-4DB8-9DCB-59873686DB52}" type="pres">
      <dgm:prSet presAssocID="{921609E9-C5C7-4259-A9A9-1C16B5FE2023}" presName="composite" presStyleCnt="0"/>
      <dgm:spPr/>
    </dgm:pt>
    <dgm:pt modelId="{BDD778EC-A827-48E0-900A-1681E72F94F3}" type="pres">
      <dgm:prSet presAssocID="{921609E9-C5C7-4259-A9A9-1C16B5FE2023}" presName="parentText" presStyleLbl="align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6668F16E-8637-4037-A2EC-DA05030BFB0B}" type="pres">
      <dgm:prSet presAssocID="{921609E9-C5C7-4259-A9A9-1C16B5FE2023}" presName="descendantText" presStyleLbl="alignAcc1" presStyleIdx="0" presStyleCnt="3" custLinFactNeighborX="92919" custLinFactNeighborY="-44031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B46824D8-5D6C-40A0-9B94-2D8B9C5F8AA9}" type="pres">
      <dgm:prSet presAssocID="{AF1C828B-52E9-4BEA-B3EA-44599B1CF78E}" presName="sp" presStyleCnt="0"/>
      <dgm:spPr/>
    </dgm:pt>
    <dgm:pt modelId="{35F4D268-BA13-4F4A-A022-42D1B32A23FE}" type="pres">
      <dgm:prSet presAssocID="{BAAE538D-124C-42DF-A591-8694EEC8A6FA}" presName="composite" presStyleCnt="0"/>
      <dgm:spPr/>
    </dgm:pt>
    <dgm:pt modelId="{6AECED95-63AC-461A-A9A3-60109CAE9819}" type="pres">
      <dgm:prSet presAssocID="{BAAE538D-124C-42DF-A591-8694EEC8A6FA}" presName="parentText" presStyleLbl="align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C4D71A76-1157-4CE0-977A-4EF1210BB142}" type="pres">
      <dgm:prSet presAssocID="{BAAE538D-124C-42DF-A591-8694EEC8A6FA}" presName="descendantText" presStyleLbl="alignAcc1" presStyleIdx="1" presStyleCnt="3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21E7D840-1B84-4942-9425-F5D6CE41C099}" type="pres">
      <dgm:prSet presAssocID="{D692F2DF-F9A0-4DFF-932E-70C9ED227341}" presName="sp" presStyleCnt="0"/>
      <dgm:spPr/>
    </dgm:pt>
    <dgm:pt modelId="{1D672683-FA0E-4199-BD76-FD518B8E66DA}" type="pres">
      <dgm:prSet presAssocID="{CE6CAEE9-CF86-4A78-BD6E-6845DD1A1D04}" presName="composite" presStyleCnt="0"/>
      <dgm:spPr/>
    </dgm:pt>
    <dgm:pt modelId="{024FBAC2-C386-4BCB-B1E7-BEAF0A89C45F}" type="pres">
      <dgm:prSet presAssocID="{CE6CAEE9-CF86-4A78-BD6E-6845DD1A1D04}" presName="parentText" presStyleLbl="align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18E13FF0-AC8F-43F2-AE8A-9198B88CA2D2}" type="pres">
      <dgm:prSet presAssocID="{CE6CAEE9-CF86-4A78-BD6E-6845DD1A1D04}" presName="descendantText" presStyleLbl="alignAcc1" presStyleIdx="2" presStyleCnt="3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5CE35DE8-CBDF-4D3C-A6F4-BEA7EA07352B}" srcId="{D71D30F1-024B-49C9-BD60-16AC09840A23}" destId="{CE6CAEE9-CF86-4A78-BD6E-6845DD1A1D04}" srcOrd="2" destOrd="0" parTransId="{462ED4D5-E655-4A72-AC64-CBB1A756B27A}" sibTransId="{9501F8A7-26D9-4182-B9EB-849D3A6AB9CF}"/>
    <dgm:cxn modelId="{1516F1AB-5D6D-4CDC-AF4F-088EAA6C4B11}" type="presOf" srcId="{D71D30F1-024B-49C9-BD60-16AC09840A23}" destId="{D8C8B31E-CADD-4190-8027-054EB1D13355}" srcOrd="0" destOrd="0" presId="urn:microsoft.com/office/officeart/2005/8/layout/chevron2"/>
    <dgm:cxn modelId="{D5276AE3-9527-42D8-A8A0-353E6FE141D0}" srcId="{D71D30F1-024B-49C9-BD60-16AC09840A23}" destId="{921609E9-C5C7-4259-A9A9-1C16B5FE2023}" srcOrd="0" destOrd="0" parTransId="{15FDC7F9-FF1C-4781-AE1A-978756017FC3}" sibTransId="{AF1C828B-52E9-4BEA-B3EA-44599B1CF78E}"/>
    <dgm:cxn modelId="{58F7DC4C-4BCE-4D78-A872-818BF3AE761D}" type="presOf" srcId="{921609E9-C5C7-4259-A9A9-1C16B5FE2023}" destId="{BDD778EC-A827-48E0-900A-1681E72F94F3}" srcOrd="0" destOrd="0" presId="urn:microsoft.com/office/officeart/2005/8/layout/chevron2"/>
    <dgm:cxn modelId="{26A0E99B-D77B-4153-BA1B-0376C4987B56}" type="presOf" srcId="{BAAE538D-124C-42DF-A591-8694EEC8A6FA}" destId="{6AECED95-63AC-461A-A9A3-60109CAE9819}" srcOrd="0" destOrd="0" presId="urn:microsoft.com/office/officeart/2005/8/layout/chevron2"/>
    <dgm:cxn modelId="{B0743068-C120-418B-AC52-0D70FEC7160D}" srcId="{D71D30F1-024B-49C9-BD60-16AC09840A23}" destId="{BAAE538D-124C-42DF-A591-8694EEC8A6FA}" srcOrd="1" destOrd="0" parTransId="{DE22C2BB-C2D0-44EB-9B9B-BBACC6FBF75E}" sibTransId="{D692F2DF-F9A0-4DFF-932E-70C9ED227341}"/>
    <dgm:cxn modelId="{DC997FE2-49DB-4677-9D49-B43BB8475936}" type="presOf" srcId="{CE6CAEE9-CF86-4A78-BD6E-6845DD1A1D04}" destId="{024FBAC2-C386-4BCB-B1E7-BEAF0A89C45F}" srcOrd="0" destOrd="0" presId="urn:microsoft.com/office/officeart/2005/8/layout/chevron2"/>
    <dgm:cxn modelId="{2F75D43E-F565-4061-9435-749E52D39BDB}" type="presOf" srcId="{DB19E7DD-FC73-4783-8203-FA28D39E4016}" destId="{18E13FF0-AC8F-43F2-AE8A-9198B88CA2D2}" srcOrd="0" destOrd="0" presId="urn:microsoft.com/office/officeart/2005/8/layout/chevron2"/>
    <dgm:cxn modelId="{287D58F9-4A35-4146-A52A-88D640DA7A70}" srcId="{921609E9-C5C7-4259-A9A9-1C16B5FE2023}" destId="{E3237D29-ACCA-4FA5-BA55-2849544EA65E}" srcOrd="0" destOrd="0" parTransId="{5A48F2CE-3179-4B04-80C7-4FE9136417F7}" sibTransId="{12483A9C-CA40-4A84-8118-613392A9971E}"/>
    <dgm:cxn modelId="{17E771E3-3A49-4D76-9455-FE08A8990CAE}" type="presOf" srcId="{E3237D29-ACCA-4FA5-BA55-2849544EA65E}" destId="{6668F16E-8637-4037-A2EC-DA05030BFB0B}" srcOrd="0" destOrd="0" presId="urn:microsoft.com/office/officeart/2005/8/layout/chevron2"/>
    <dgm:cxn modelId="{638D3CDF-DD13-4D8C-9BE8-9B29C92EAD89}" srcId="{CE6CAEE9-CF86-4A78-BD6E-6845DD1A1D04}" destId="{DB19E7DD-FC73-4783-8203-FA28D39E4016}" srcOrd="0" destOrd="0" parTransId="{A604EEB6-FE7A-41A5-8B51-B49300FCEEE5}" sibTransId="{C91E2DEE-9E5F-404F-A878-7CAEAE891FC9}"/>
    <dgm:cxn modelId="{1FBE8FA4-C489-4A27-A3E5-FE11C0265276}" type="presOf" srcId="{FF966AEB-2FC8-4960-A74A-5A879CF2B451}" destId="{C4D71A76-1157-4CE0-977A-4EF1210BB142}" srcOrd="0" destOrd="0" presId="urn:microsoft.com/office/officeart/2005/8/layout/chevron2"/>
    <dgm:cxn modelId="{B866EA86-046C-4163-9C18-09FA748465B7}" srcId="{BAAE538D-124C-42DF-A591-8694EEC8A6FA}" destId="{FF966AEB-2FC8-4960-A74A-5A879CF2B451}" srcOrd="0" destOrd="0" parTransId="{821944C3-2A67-430B-B239-F5A41BF61ECB}" sibTransId="{FCF206DB-AFBD-4F83-85C2-A6F8D22CEAA4}"/>
    <dgm:cxn modelId="{98B9FFE7-8A44-4655-BA83-7515C2991E5B}" type="presParOf" srcId="{D8C8B31E-CADD-4190-8027-054EB1D13355}" destId="{DEBE54D4-786B-4DB8-9DCB-59873686DB52}" srcOrd="0" destOrd="0" presId="urn:microsoft.com/office/officeart/2005/8/layout/chevron2"/>
    <dgm:cxn modelId="{9D954518-B164-475C-BEC1-4B4C21F60775}" type="presParOf" srcId="{DEBE54D4-786B-4DB8-9DCB-59873686DB52}" destId="{BDD778EC-A827-48E0-900A-1681E72F94F3}" srcOrd="0" destOrd="0" presId="urn:microsoft.com/office/officeart/2005/8/layout/chevron2"/>
    <dgm:cxn modelId="{696E79A6-E8A0-43E7-BBED-5411AB035DD7}" type="presParOf" srcId="{DEBE54D4-786B-4DB8-9DCB-59873686DB52}" destId="{6668F16E-8637-4037-A2EC-DA05030BFB0B}" srcOrd="1" destOrd="0" presId="urn:microsoft.com/office/officeart/2005/8/layout/chevron2"/>
    <dgm:cxn modelId="{AEA24EC5-CC52-451A-89A0-E4F2A3D189F9}" type="presParOf" srcId="{D8C8B31E-CADD-4190-8027-054EB1D13355}" destId="{B46824D8-5D6C-40A0-9B94-2D8B9C5F8AA9}" srcOrd="1" destOrd="0" presId="urn:microsoft.com/office/officeart/2005/8/layout/chevron2"/>
    <dgm:cxn modelId="{9A01F5BF-3554-45C4-92E5-5F8C1F4CC867}" type="presParOf" srcId="{D8C8B31E-CADD-4190-8027-054EB1D13355}" destId="{35F4D268-BA13-4F4A-A022-42D1B32A23FE}" srcOrd="2" destOrd="0" presId="urn:microsoft.com/office/officeart/2005/8/layout/chevron2"/>
    <dgm:cxn modelId="{C6916882-47AF-4B78-9B04-9EC6BACD82C7}" type="presParOf" srcId="{35F4D268-BA13-4F4A-A022-42D1B32A23FE}" destId="{6AECED95-63AC-461A-A9A3-60109CAE9819}" srcOrd="0" destOrd="0" presId="urn:microsoft.com/office/officeart/2005/8/layout/chevron2"/>
    <dgm:cxn modelId="{4E4F04C0-2F0F-49B9-91A0-DF91CF45A9A7}" type="presParOf" srcId="{35F4D268-BA13-4F4A-A022-42D1B32A23FE}" destId="{C4D71A76-1157-4CE0-977A-4EF1210BB142}" srcOrd="1" destOrd="0" presId="urn:microsoft.com/office/officeart/2005/8/layout/chevron2"/>
    <dgm:cxn modelId="{52C8646D-448F-40F9-8024-82B1BC8219E4}" type="presParOf" srcId="{D8C8B31E-CADD-4190-8027-054EB1D13355}" destId="{21E7D840-1B84-4942-9425-F5D6CE41C099}" srcOrd="3" destOrd="0" presId="urn:microsoft.com/office/officeart/2005/8/layout/chevron2"/>
    <dgm:cxn modelId="{7279B2A6-5967-424C-91CC-9AF10018132B}" type="presParOf" srcId="{D8C8B31E-CADD-4190-8027-054EB1D13355}" destId="{1D672683-FA0E-4199-BD76-FD518B8E66DA}" srcOrd="4" destOrd="0" presId="urn:microsoft.com/office/officeart/2005/8/layout/chevron2"/>
    <dgm:cxn modelId="{06C1ABD3-8804-4271-BBB5-39D1D21F0B89}" type="presParOf" srcId="{1D672683-FA0E-4199-BD76-FD518B8E66DA}" destId="{024FBAC2-C386-4BCB-B1E7-BEAF0A89C45F}" srcOrd="0" destOrd="0" presId="urn:microsoft.com/office/officeart/2005/8/layout/chevron2"/>
    <dgm:cxn modelId="{E9B2BB36-1134-4193-8475-BB7D59B129F3}" type="presParOf" srcId="{1D672683-FA0E-4199-BD76-FD518B8E66DA}" destId="{18E13FF0-AC8F-43F2-AE8A-9198B88CA2D2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D6B17F-5DA4-427F-BEA8-31DF44F1A15F}">
      <dsp:nvSpPr>
        <dsp:cNvPr id="0" name=""/>
        <dsp:cNvSpPr/>
      </dsp:nvSpPr>
      <dsp:spPr>
        <a:xfrm rot="5400000">
          <a:off x="-175258" y="176129"/>
          <a:ext cx="1168390" cy="81787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300" kern="1200" dirty="0"/>
            <a:t>48,3%</a:t>
          </a:r>
        </a:p>
      </dsp:txBody>
      <dsp:txXfrm rot="-5400000">
        <a:off x="1" y="409808"/>
        <a:ext cx="817873" cy="350517"/>
      </dsp:txXfrm>
    </dsp:sp>
    <dsp:sp modelId="{27DAAAD1-2AB8-4FEA-9E25-86479A484040}">
      <dsp:nvSpPr>
        <dsp:cNvPr id="0" name=""/>
        <dsp:cNvSpPr/>
      </dsp:nvSpPr>
      <dsp:spPr>
        <a:xfrm rot="5400000">
          <a:off x="2531662" y="-1712917"/>
          <a:ext cx="759453" cy="418703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2065" rIns="12065" bIns="1206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1900" kern="1200" dirty="0"/>
            <a:t>Empresas del país son familiares</a:t>
          </a:r>
        </a:p>
      </dsp:txBody>
      <dsp:txXfrm rot="-5400000">
        <a:off x="817874" y="37944"/>
        <a:ext cx="4149958" cy="685307"/>
      </dsp:txXfrm>
    </dsp:sp>
    <dsp:sp modelId="{63BF4F46-B304-44B0-BC82-9C6F6FBD1082}">
      <dsp:nvSpPr>
        <dsp:cNvPr id="0" name=""/>
        <dsp:cNvSpPr/>
      </dsp:nvSpPr>
      <dsp:spPr>
        <a:xfrm rot="5400000">
          <a:off x="-175258" y="1142855"/>
          <a:ext cx="1168390" cy="81787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300" kern="1200" dirty="0"/>
            <a:t>49,1%</a:t>
          </a:r>
        </a:p>
      </dsp:txBody>
      <dsp:txXfrm rot="-5400000">
        <a:off x="1" y="1376534"/>
        <a:ext cx="817873" cy="350517"/>
      </dsp:txXfrm>
    </dsp:sp>
    <dsp:sp modelId="{4D552ED3-E5AE-455E-89D7-DE2215423D3F}">
      <dsp:nvSpPr>
        <dsp:cNvPr id="0" name=""/>
        <dsp:cNvSpPr/>
      </dsp:nvSpPr>
      <dsp:spPr>
        <a:xfrm rot="5400000">
          <a:off x="2531662" y="-746192"/>
          <a:ext cx="759453" cy="418703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2065" rIns="12065" bIns="1206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s-E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1900" kern="1200" dirty="0"/>
            <a:t>Se constituye como personas naturales</a:t>
          </a:r>
        </a:p>
      </dsp:txBody>
      <dsp:txXfrm rot="-5400000">
        <a:off x="817874" y="1004669"/>
        <a:ext cx="4149958" cy="685307"/>
      </dsp:txXfrm>
    </dsp:sp>
    <dsp:sp modelId="{ABEF121F-9CB9-4527-A7F2-44E35B15E360}">
      <dsp:nvSpPr>
        <dsp:cNvPr id="0" name=""/>
        <dsp:cNvSpPr/>
      </dsp:nvSpPr>
      <dsp:spPr>
        <a:xfrm rot="5400000">
          <a:off x="-175258" y="2109580"/>
          <a:ext cx="1168390" cy="81787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300" kern="1200" dirty="0"/>
            <a:t>33,4%</a:t>
          </a:r>
        </a:p>
      </dsp:txBody>
      <dsp:txXfrm rot="-5400000">
        <a:off x="1" y="2343259"/>
        <a:ext cx="817873" cy="350517"/>
      </dsp:txXfrm>
    </dsp:sp>
    <dsp:sp modelId="{FCA9498C-4F59-4D15-941B-7DBAF74C0B84}">
      <dsp:nvSpPr>
        <dsp:cNvPr id="0" name=""/>
        <dsp:cNvSpPr/>
      </dsp:nvSpPr>
      <dsp:spPr>
        <a:xfrm rot="5400000">
          <a:off x="2531662" y="220533"/>
          <a:ext cx="759453" cy="418703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2065" rIns="12065" bIns="1206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1900" kern="1200" dirty="0"/>
            <a:t>Sociedades de responsabilidad limitada</a:t>
          </a:r>
        </a:p>
      </dsp:txBody>
      <dsp:txXfrm rot="-5400000">
        <a:off x="817874" y="1971395"/>
        <a:ext cx="4149958" cy="68530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D778EC-A827-48E0-900A-1681E72F94F3}">
      <dsp:nvSpPr>
        <dsp:cNvPr id="0" name=""/>
        <dsp:cNvSpPr/>
      </dsp:nvSpPr>
      <dsp:spPr>
        <a:xfrm rot="5400000">
          <a:off x="-175258" y="176129"/>
          <a:ext cx="1168390" cy="81787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200" kern="1200" dirty="0"/>
            <a:t>48,7%</a:t>
          </a:r>
        </a:p>
      </dsp:txBody>
      <dsp:txXfrm rot="-5400000">
        <a:off x="1" y="409808"/>
        <a:ext cx="817873" cy="350517"/>
      </dsp:txXfrm>
    </dsp:sp>
    <dsp:sp modelId="{6668F16E-8637-4037-A2EC-DA05030BFB0B}">
      <dsp:nvSpPr>
        <dsp:cNvPr id="0" name=""/>
        <dsp:cNvSpPr/>
      </dsp:nvSpPr>
      <dsp:spPr>
        <a:xfrm rot="5400000">
          <a:off x="2776826" y="-1958953"/>
          <a:ext cx="759453" cy="4677360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4696" tIns="20955" rIns="20955" bIns="20955" numCol="1" spcCol="1270" anchor="ctr" anchorCtr="0">
          <a:noAutofit/>
        </a:bodyPr>
        <a:lstStyle/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3300" kern="1200" dirty="0"/>
            <a:t>Microempresas</a:t>
          </a:r>
        </a:p>
      </dsp:txBody>
      <dsp:txXfrm rot="-5400000">
        <a:off x="817873" y="37073"/>
        <a:ext cx="4640287" cy="685307"/>
      </dsp:txXfrm>
    </dsp:sp>
    <dsp:sp modelId="{6AECED95-63AC-461A-A9A3-60109CAE9819}">
      <dsp:nvSpPr>
        <dsp:cNvPr id="0" name=""/>
        <dsp:cNvSpPr/>
      </dsp:nvSpPr>
      <dsp:spPr>
        <a:xfrm rot="5400000">
          <a:off x="-175258" y="1142855"/>
          <a:ext cx="1168390" cy="81787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200" kern="1200" dirty="0"/>
            <a:t> 48,6%</a:t>
          </a:r>
        </a:p>
      </dsp:txBody>
      <dsp:txXfrm rot="-5400000">
        <a:off x="1" y="1376534"/>
        <a:ext cx="817873" cy="350517"/>
      </dsp:txXfrm>
    </dsp:sp>
    <dsp:sp modelId="{C4D71A76-1157-4CE0-977A-4EF1210BB142}">
      <dsp:nvSpPr>
        <dsp:cNvPr id="0" name=""/>
        <dsp:cNvSpPr/>
      </dsp:nvSpPr>
      <dsp:spPr>
        <a:xfrm rot="5400000">
          <a:off x="2776826" y="-991356"/>
          <a:ext cx="759453" cy="4677360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4696" tIns="20955" rIns="20955" bIns="20955" numCol="1" spcCol="1270" anchor="ctr" anchorCtr="0">
          <a:noAutofit/>
        </a:bodyPr>
        <a:lstStyle/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3300" kern="1200" dirty="0"/>
            <a:t>Pymes</a:t>
          </a:r>
        </a:p>
      </dsp:txBody>
      <dsp:txXfrm rot="-5400000">
        <a:off x="817873" y="1004670"/>
        <a:ext cx="4640287" cy="685307"/>
      </dsp:txXfrm>
    </dsp:sp>
    <dsp:sp modelId="{024FBAC2-C386-4BCB-B1E7-BEAF0A89C45F}">
      <dsp:nvSpPr>
        <dsp:cNvPr id="0" name=""/>
        <dsp:cNvSpPr/>
      </dsp:nvSpPr>
      <dsp:spPr>
        <a:xfrm rot="5400000">
          <a:off x="-175258" y="2109580"/>
          <a:ext cx="1168390" cy="81787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200" kern="1200" dirty="0"/>
            <a:t>39,8%</a:t>
          </a:r>
        </a:p>
      </dsp:txBody>
      <dsp:txXfrm rot="-5400000">
        <a:off x="1" y="2343259"/>
        <a:ext cx="817873" cy="350517"/>
      </dsp:txXfrm>
    </dsp:sp>
    <dsp:sp modelId="{18E13FF0-AC8F-43F2-AE8A-9198B88CA2D2}">
      <dsp:nvSpPr>
        <dsp:cNvPr id="0" name=""/>
        <dsp:cNvSpPr/>
      </dsp:nvSpPr>
      <dsp:spPr>
        <a:xfrm rot="5400000">
          <a:off x="2776826" y="-24631"/>
          <a:ext cx="759453" cy="4677360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4696" tIns="20955" rIns="20955" bIns="20955" numCol="1" spcCol="1270" anchor="ctr" anchorCtr="0">
          <a:noAutofit/>
        </a:bodyPr>
        <a:lstStyle/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3300" kern="1200" dirty="0"/>
            <a:t>Grandes empresas</a:t>
          </a:r>
        </a:p>
      </dsp:txBody>
      <dsp:txXfrm rot="-5400000">
        <a:off x="817873" y="1971395"/>
        <a:ext cx="4640287" cy="68530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040A3-26B0-41B9-8D0E-A6E2BE76A0F6}" type="datetimeFigureOut">
              <a:rPr lang="es-CL" smtClean="0"/>
              <a:t>18-06-2018</a:t>
            </a:fld>
            <a:endParaRPr lang="es-C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7163217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040A3-26B0-41B9-8D0E-A6E2BE76A0F6}" type="datetimeFigureOut">
              <a:rPr lang="es-CL" smtClean="0"/>
              <a:t>18-06-2018</a:t>
            </a:fld>
            <a:endParaRPr lang="es-C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3469954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040A3-26B0-41B9-8D0E-A6E2BE76A0F6}" type="datetimeFigureOut">
              <a:rPr lang="es-CL" smtClean="0"/>
              <a:t>18-06-2018</a:t>
            </a:fld>
            <a:endParaRPr lang="es-C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1288796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040A3-26B0-41B9-8D0E-A6E2BE76A0F6}" type="datetimeFigureOut">
              <a:rPr lang="es-CL" smtClean="0"/>
              <a:t>18-06-2018</a:t>
            </a:fld>
            <a:endParaRPr lang="es-C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317821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040A3-26B0-41B9-8D0E-A6E2BE76A0F6}" type="datetimeFigureOut">
              <a:rPr lang="es-CL" smtClean="0"/>
              <a:t>18-06-2018</a:t>
            </a:fld>
            <a:endParaRPr lang="es-C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4678956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040A3-26B0-41B9-8D0E-A6E2BE76A0F6}" type="datetimeFigureOut">
              <a:rPr lang="es-CL" smtClean="0"/>
              <a:t>18-06-2018</a:t>
            </a:fld>
            <a:endParaRPr lang="es-C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9873801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040A3-26B0-41B9-8D0E-A6E2BE76A0F6}" type="datetimeFigureOut">
              <a:rPr lang="es-CL" smtClean="0"/>
              <a:t>18-06-2018</a:t>
            </a:fld>
            <a:endParaRPr lang="es-CL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3072709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040A3-26B0-41B9-8D0E-A6E2BE76A0F6}" type="datetimeFigureOut">
              <a:rPr lang="es-CL" smtClean="0"/>
              <a:t>18-06-2018</a:t>
            </a:fld>
            <a:endParaRPr lang="es-CL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9670129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040A3-26B0-41B9-8D0E-A6E2BE76A0F6}" type="datetimeFigureOut">
              <a:rPr lang="es-CL" smtClean="0"/>
              <a:t>18-06-2018</a:t>
            </a:fld>
            <a:endParaRPr lang="es-CL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0055826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040A3-26B0-41B9-8D0E-A6E2BE76A0F6}" type="datetimeFigureOut">
              <a:rPr lang="es-CL" smtClean="0"/>
              <a:t>18-06-2018</a:t>
            </a:fld>
            <a:endParaRPr lang="es-C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0600198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L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040A3-26B0-41B9-8D0E-A6E2BE76A0F6}" type="datetimeFigureOut">
              <a:rPr lang="es-CL" smtClean="0"/>
              <a:t>18-06-2018</a:t>
            </a:fld>
            <a:endParaRPr lang="es-C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9873282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6040A3-26B0-41B9-8D0E-A6E2BE76A0F6}" type="datetimeFigureOut">
              <a:rPr lang="es-CL" smtClean="0"/>
              <a:t>18-06-2018</a:t>
            </a:fld>
            <a:endParaRPr lang="es-C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A6B74D-EAB3-419D-9AFB-7734616CA1B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2120173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29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3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43.png"/><Relationship Id="rId7" Type="http://schemas.openxmlformats.org/officeDocument/2006/relationships/image" Target="../media/image41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8.g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jpg"/><Relationship Id="rId7" Type="http://schemas.openxmlformats.org/officeDocument/2006/relationships/image" Target="../media/image59.png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8.png"/><Relationship Id="rId5" Type="http://schemas.openxmlformats.org/officeDocument/2006/relationships/image" Target="../media/image57.jpg"/><Relationship Id="rId4" Type="http://schemas.openxmlformats.org/officeDocument/2006/relationships/image" Target="../media/image5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" Target="slide20.xml"/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" Target="slide19.xml"/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12" Type="http://schemas.openxmlformats.org/officeDocument/2006/relationships/image" Target="../media/image2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slide" Target="slide19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png"/><Relationship Id="rId5" Type="http://schemas.openxmlformats.org/officeDocument/2006/relationships/image" Target="../media/image24.gif"/><Relationship Id="rId4" Type="http://schemas.openxmlformats.org/officeDocument/2006/relationships/image" Target="../media/image2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548266"/>
          </a:xfrm>
        </p:spPr>
        <p:txBody>
          <a:bodyPr/>
          <a:lstStyle/>
          <a:p>
            <a:r>
              <a:rPr lang="es-CL" dirty="0"/>
              <a:t>Portafolio de Título</a:t>
            </a:r>
            <a:br>
              <a:rPr lang="es-CL" dirty="0"/>
            </a:br>
            <a:r>
              <a:rPr lang="es-CL" sz="3200" dirty="0"/>
              <a:t>“Hostal Doña Clarita”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2886643"/>
            <a:ext cx="9144000" cy="2404867"/>
          </a:xfrm>
        </p:spPr>
        <p:txBody>
          <a:bodyPr>
            <a:noAutofit/>
          </a:bodyPr>
          <a:lstStyle/>
          <a:p>
            <a:r>
              <a:rPr lang="es-CL" sz="1400" dirty="0">
                <a:latin typeface="Arial" panose="020B0604020202020204" pitchFamily="34" charset="0"/>
                <a:cs typeface="Arial" panose="020B0604020202020204" pitchFamily="34" charset="0"/>
              </a:rPr>
              <a:t>Analista Programador</a:t>
            </a:r>
          </a:p>
          <a:p>
            <a:r>
              <a:rPr lang="es-CL" sz="1400" dirty="0">
                <a:latin typeface="Arial" panose="020B0604020202020204" pitchFamily="34" charset="0"/>
                <a:cs typeface="Arial" panose="020B0604020202020204" pitchFamily="34" charset="0"/>
              </a:rPr>
              <a:t>Escuela de Informática y Telecomunicaciones</a:t>
            </a:r>
          </a:p>
          <a:p>
            <a:r>
              <a:rPr lang="es-CL" sz="1400" dirty="0">
                <a:latin typeface="Arial" panose="020B0604020202020204" pitchFamily="34" charset="0"/>
                <a:cs typeface="Arial" panose="020B0604020202020204" pitchFamily="34" charset="0"/>
              </a:rPr>
              <a:t>Sede Maipú</a:t>
            </a:r>
          </a:p>
          <a:p>
            <a:r>
              <a:rPr lang="es-CL" sz="1400" dirty="0">
                <a:latin typeface="Arial" panose="020B0604020202020204" pitchFamily="34" charset="0"/>
                <a:cs typeface="Arial" panose="020B0604020202020204" pitchFamily="34" charset="0"/>
              </a:rPr>
              <a:t>2018</a:t>
            </a:r>
          </a:p>
          <a:p>
            <a:r>
              <a:rPr lang="es-CL" sz="1400" dirty="0">
                <a:latin typeface="Arial" panose="020B0604020202020204" pitchFamily="34" charset="0"/>
                <a:cs typeface="Arial" panose="020B0604020202020204" pitchFamily="34" charset="0"/>
              </a:rPr>
              <a:t>Docente Instructor de la Asignatura:</a:t>
            </a:r>
          </a:p>
          <a:p>
            <a:r>
              <a:rPr lang="es-CL" sz="1400" dirty="0">
                <a:latin typeface="Arial" panose="020B0604020202020204" pitchFamily="34" charset="0"/>
                <a:cs typeface="Arial" panose="020B0604020202020204" pitchFamily="34" charset="0"/>
              </a:rPr>
              <a:t>Marco Duarte</a:t>
            </a:r>
          </a:p>
          <a:p>
            <a:r>
              <a:rPr lang="es-CL" sz="1400" dirty="0">
                <a:latin typeface="Arial" panose="020B0604020202020204" pitchFamily="34" charset="0"/>
                <a:cs typeface="Arial" panose="020B0604020202020204" pitchFamily="34" charset="0"/>
              </a:rPr>
              <a:t>Integrantes:</a:t>
            </a:r>
          </a:p>
          <a:p>
            <a:r>
              <a:rPr lang="es-CL" sz="1400" dirty="0">
                <a:latin typeface="Arial" panose="020B0604020202020204" pitchFamily="34" charset="0"/>
                <a:cs typeface="Arial" panose="020B0604020202020204" pitchFamily="34" charset="0"/>
              </a:rPr>
              <a:t>Hugo Araya</a:t>
            </a:r>
          </a:p>
          <a:p>
            <a:r>
              <a:rPr lang="es-CL" sz="1400" dirty="0">
                <a:latin typeface="Arial" panose="020B0604020202020204" pitchFamily="34" charset="0"/>
                <a:cs typeface="Arial" panose="020B0604020202020204" pitchFamily="34" charset="0"/>
              </a:rPr>
              <a:t>Nibsa Contreras</a:t>
            </a:r>
          </a:p>
          <a:p>
            <a:r>
              <a:rPr lang="es-CL" sz="1400" dirty="0">
                <a:latin typeface="Arial" panose="020B0604020202020204" pitchFamily="34" charset="0"/>
                <a:cs typeface="Arial" panose="020B0604020202020204" pitchFamily="34" charset="0"/>
              </a:rPr>
              <a:t>Jordán Quiroz</a:t>
            </a:r>
          </a:p>
          <a:p>
            <a:endParaRPr lang="es-CL" sz="1400" dirty="0"/>
          </a:p>
        </p:txBody>
      </p:sp>
    </p:spTree>
    <p:extLst>
      <p:ext uri="{BB962C8B-B14F-4D97-AF65-F5344CB8AC3E}">
        <p14:creationId xmlns:p14="http://schemas.microsoft.com/office/powerpoint/2010/main" val="21514339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o 7"/>
          <p:cNvGrpSpPr/>
          <p:nvPr/>
        </p:nvGrpSpPr>
        <p:grpSpPr>
          <a:xfrm>
            <a:off x="1162050" y="2019300"/>
            <a:ext cx="2286000" cy="1504950"/>
            <a:chOff x="876300" y="2190750"/>
            <a:chExt cx="2286000" cy="1504950"/>
          </a:xfrm>
        </p:grpSpPr>
        <p:sp>
          <p:nvSpPr>
            <p:cNvPr id="7" name="Elipse 6"/>
            <p:cNvSpPr/>
            <p:nvPr/>
          </p:nvSpPr>
          <p:spPr>
            <a:xfrm>
              <a:off x="876300" y="2190750"/>
              <a:ext cx="2286000" cy="150495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6" name="Rectángulo 5"/>
            <p:cNvSpPr/>
            <p:nvPr/>
          </p:nvSpPr>
          <p:spPr>
            <a:xfrm>
              <a:off x="1048521" y="2481560"/>
              <a:ext cx="1941558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s-ES" sz="5400" b="1" cap="none" spc="0" dirty="0">
                  <a:ln w="13462">
                    <a:solidFill>
                      <a:schemeClr val="bg1"/>
                    </a:solidFill>
                    <a:prstDash val="solid"/>
                  </a:ln>
                  <a:solidFill>
                    <a:schemeClr val="bg1"/>
                  </a:solidFill>
                  <a:effectLst>
                    <a:outerShdw dist="38100" dir="2700000" algn="bl" rotWithShape="0">
                      <a:schemeClr val="accent5"/>
                    </a:outerShdw>
                  </a:effectLst>
                </a:rPr>
                <a:t>RF: 15</a:t>
              </a:r>
            </a:p>
          </p:txBody>
        </p:sp>
      </p:grpSp>
      <p:grpSp>
        <p:nvGrpSpPr>
          <p:cNvPr id="14" name="Grupo 13"/>
          <p:cNvGrpSpPr/>
          <p:nvPr/>
        </p:nvGrpSpPr>
        <p:grpSpPr>
          <a:xfrm>
            <a:off x="5809984" y="2019947"/>
            <a:ext cx="3819440" cy="1692275"/>
            <a:chOff x="4186280" y="2582862"/>
            <a:chExt cx="3819440" cy="1692275"/>
          </a:xfrm>
        </p:grpSpPr>
        <p:sp>
          <p:nvSpPr>
            <p:cNvPr id="10" name="Elipse 9"/>
            <p:cNvSpPr/>
            <p:nvPr/>
          </p:nvSpPr>
          <p:spPr>
            <a:xfrm>
              <a:off x="4186280" y="2582862"/>
              <a:ext cx="3819440" cy="1692275"/>
            </a:xfrm>
            <a:prstGeom prst="ellipse">
              <a:avLst/>
            </a:prstGeom>
            <a:solidFill>
              <a:srgbClr val="5BFB5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1" name="Rectángulo 10"/>
            <p:cNvSpPr/>
            <p:nvPr/>
          </p:nvSpPr>
          <p:spPr>
            <a:xfrm>
              <a:off x="4289510" y="2721113"/>
              <a:ext cx="3612980" cy="1415772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s-ES" sz="5400" b="1" cap="none" spc="0" dirty="0">
                  <a:ln w="13462">
                    <a:solidFill>
                      <a:schemeClr val="bg1"/>
                    </a:solidFill>
                    <a:prstDash val="solid"/>
                  </a:ln>
                  <a:solidFill>
                    <a:schemeClr val="bg1"/>
                  </a:solidFill>
                  <a:effectLst>
                    <a:outerShdw dist="38100" dir="2700000" algn="bl" rotWithShape="0">
                      <a:schemeClr val="accent5"/>
                    </a:outerShdw>
                  </a:effectLst>
                </a:rPr>
                <a:t>95% </a:t>
              </a:r>
            </a:p>
            <a:p>
              <a:pPr algn="ctr"/>
              <a:r>
                <a:rPr lang="es-ES" sz="3200" b="1" cap="none" spc="0" dirty="0">
                  <a:ln w="13462">
                    <a:solidFill>
                      <a:schemeClr val="bg1"/>
                    </a:solidFill>
                    <a:prstDash val="solid"/>
                  </a:ln>
                  <a:solidFill>
                    <a:schemeClr val="bg1"/>
                  </a:solidFill>
                  <a:effectLst>
                    <a:outerShdw dist="38100" dir="2700000" algn="bl" rotWithShape="0">
                      <a:schemeClr val="accent5"/>
                    </a:outerShdw>
                  </a:effectLst>
                </a:rPr>
                <a:t>Desarrollado</a:t>
              </a:r>
            </a:p>
          </p:txBody>
        </p:sp>
      </p:grpSp>
      <p:grpSp>
        <p:nvGrpSpPr>
          <p:cNvPr id="23" name="Grupo 22"/>
          <p:cNvGrpSpPr/>
          <p:nvPr/>
        </p:nvGrpSpPr>
        <p:grpSpPr>
          <a:xfrm>
            <a:off x="5279578" y="894111"/>
            <a:ext cx="4837166" cy="1769771"/>
            <a:chOff x="5279578" y="894111"/>
            <a:chExt cx="4837166" cy="1769771"/>
          </a:xfrm>
        </p:grpSpPr>
        <p:pic>
          <p:nvPicPr>
            <p:cNvPr id="12" name="Picture 2" descr="Resultado de imagen para pagina web icon">
              <a:extLst>
                <a:ext uri="{FF2B5EF4-FFF2-40B4-BE49-F238E27FC236}">
                  <a16:creationId xmlns:a16="http://schemas.microsoft.com/office/drawing/2014/main" id="{1B3F1B81-D0A3-466C-A0C9-CEF7ED0C361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25335" y="894111"/>
              <a:ext cx="1691409" cy="16914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Imagen relacionada">
              <a:extLst>
                <a:ext uri="{FF2B5EF4-FFF2-40B4-BE49-F238E27FC236}">
                  <a16:creationId xmlns:a16="http://schemas.microsoft.com/office/drawing/2014/main" id="{3CE25FA5-C980-4E59-995E-35EB72DC18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79578" y="970311"/>
              <a:ext cx="1693571" cy="16935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6" name="Imagen 15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45760" y="4211267"/>
            <a:ext cx="4663823" cy="1889410"/>
          </a:xfrm>
          <a:prstGeom prst="rect">
            <a:avLst/>
          </a:prstGeom>
        </p:spPr>
      </p:pic>
      <p:grpSp>
        <p:nvGrpSpPr>
          <p:cNvPr id="22" name="Grupo 21"/>
          <p:cNvGrpSpPr/>
          <p:nvPr/>
        </p:nvGrpSpPr>
        <p:grpSpPr>
          <a:xfrm>
            <a:off x="6774999" y="4211267"/>
            <a:ext cx="3711076" cy="1889410"/>
            <a:chOff x="6774999" y="4211267"/>
            <a:chExt cx="3711076" cy="1889410"/>
          </a:xfrm>
        </p:grpSpPr>
        <p:pic>
          <p:nvPicPr>
            <p:cNvPr id="18" name="Imagen 17"/>
            <p:cNvPicPr>
              <a:picLocks noChangeAspect="1"/>
            </p:cNvPicPr>
            <p:nvPr/>
          </p:nvPicPr>
          <p:blipFill>
            <a:blip r:embed="rId6">
              <a:duotone>
                <a:prstClr val="black"/>
                <a:schemeClr val="accent4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8566313" y="4211267"/>
              <a:ext cx="1919762" cy="1889410"/>
            </a:xfrm>
            <a:prstGeom prst="rect">
              <a:avLst/>
            </a:prstGeom>
          </p:spPr>
        </p:pic>
        <p:pic>
          <p:nvPicPr>
            <p:cNvPr id="20" name="Imagen 19"/>
            <p:cNvPicPr>
              <a:picLocks noChangeAspect="1"/>
            </p:cNvPicPr>
            <p:nvPr/>
          </p:nvPicPr>
          <p:blipFill>
            <a:blip r:embed="rId7" cstate="hqprint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774999" y="4211267"/>
              <a:ext cx="1889410" cy="18894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77112672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upo 11"/>
          <p:cNvGrpSpPr/>
          <p:nvPr/>
        </p:nvGrpSpPr>
        <p:grpSpPr>
          <a:xfrm>
            <a:off x="720082" y="728448"/>
            <a:ext cx="2389223" cy="1538514"/>
            <a:chOff x="812801" y="1016000"/>
            <a:chExt cx="2389223" cy="1538514"/>
          </a:xfrm>
        </p:grpSpPr>
        <p:sp>
          <p:nvSpPr>
            <p:cNvPr id="7" name="Elipse 6"/>
            <p:cNvSpPr/>
            <p:nvPr/>
          </p:nvSpPr>
          <p:spPr>
            <a:xfrm>
              <a:off x="812801" y="1016000"/>
              <a:ext cx="2389223" cy="153851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0" name="Rectángulo 9"/>
            <p:cNvSpPr/>
            <p:nvPr/>
          </p:nvSpPr>
          <p:spPr>
            <a:xfrm>
              <a:off x="1062282" y="1323593"/>
              <a:ext cx="1890261" cy="923329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s-ES" sz="5400" b="1" cap="none" spc="0" dirty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chemeClr val="bg1"/>
                  </a:solidFill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</a:rPr>
                <a:t>RNF:9</a:t>
              </a:r>
              <a:endParaRPr lang="es-ES" sz="48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endParaRPr>
            </a:p>
          </p:txBody>
        </p:sp>
      </p:grpSp>
      <p:grpSp>
        <p:nvGrpSpPr>
          <p:cNvPr id="13" name="Grupo 12"/>
          <p:cNvGrpSpPr/>
          <p:nvPr/>
        </p:nvGrpSpPr>
        <p:grpSpPr>
          <a:xfrm>
            <a:off x="1833242" y="2688080"/>
            <a:ext cx="2984799" cy="1081515"/>
            <a:chOff x="-976395" y="875649"/>
            <a:chExt cx="2389223" cy="1538514"/>
          </a:xfrm>
        </p:grpSpPr>
        <p:sp>
          <p:nvSpPr>
            <p:cNvPr id="14" name="Elipse 13"/>
            <p:cNvSpPr/>
            <p:nvPr/>
          </p:nvSpPr>
          <p:spPr>
            <a:xfrm>
              <a:off x="-976395" y="875649"/>
              <a:ext cx="2389223" cy="153851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5" name="Rectángulo 14"/>
            <p:cNvSpPr/>
            <p:nvPr/>
          </p:nvSpPr>
          <p:spPr>
            <a:xfrm>
              <a:off x="-752497" y="1222052"/>
              <a:ext cx="1961161" cy="744309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s-ES" sz="2800" dirty="0">
                  <a:ln w="0"/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Implementadas</a:t>
              </a:r>
              <a:endParaRPr lang="es-ES" sz="2400" dirty="0">
                <a:ln w="0"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grpSp>
        <p:nvGrpSpPr>
          <p:cNvPr id="16" name="Grupo 15"/>
          <p:cNvGrpSpPr/>
          <p:nvPr/>
        </p:nvGrpSpPr>
        <p:grpSpPr>
          <a:xfrm>
            <a:off x="1864085" y="4341755"/>
            <a:ext cx="2984799" cy="1284301"/>
            <a:chOff x="-976396" y="804149"/>
            <a:chExt cx="2389223" cy="1538514"/>
          </a:xfrm>
        </p:grpSpPr>
        <p:sp>
          <p:nvSpPr>
            <p:cNvPr id="17" name="Elipse 16"/>
            <p:cNvSpPr/>
            <p:nvPr/>
          </p:nvSpPr>
          <p:spPr>
            <a:xfrm>
              <a:off x="-976396" y="804149"/>
              <a:ext cx="2389223" cy="153851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8" name="Rectángulo 17"/>
            <p:cNvSpPr/>
            <p:nvPr/>
          </p:nvSpPr>
          <p:spPr>
            <a:xfrm>
              <a:off x="-732077" y="884083"/>
              <a:ext cx="1900584" cy="95410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s-ES" sz="2800" dirty="0">
                  <a:ln w="0"/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Posterior</a:t>
              </a:r>
            </a:p>
            <a:p>
              <a:pPr algn="ctr"/>
              <a:r>
                <a:rPr lang="es-ES" sz="2800" dirty="0">
                  <a:ln w="0"/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implementación</a:t>
              </a:r>
              <a:endParaRPr lang="es-ES" sz="2400" dirty="0">
                <a:ln w="0"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pic>
        <p:nvPicPr>
          <p:cNvPr id="19" name="Picture 4" descr="Imagen relacionada">
            <a:extLst>
              <a:ext uri="{FF2B5EF4-FFF2-40B4-BE49-F238E27FC236}">
                <a16:creationId xmlns:a16="http://schemas.microsoft.com/office/drawing/2014/main" id="{3CE25FA5-C980-4E59-995E-35EB72DC18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4972" y="2545168"/>
            <a:ext cx="1334832" cy="1334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Imagen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3535" y="2545168"/>
            <a:ext cx="1431332" cy="1348184"/>
          </a:xfrm>
          <a:prstGeom prst="rect">
            <a:avLst/>
          </a:prstGeom>
        </p:spPr>
      </p:pic>
      <p:pic>
        <p:nvPicPr>
          <p:cNvPr id="22" name="Imagen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0344" y="4341755"/>
            <a:ext cx="1334832" cy="1358992"/>
          </a:xfrm>
          <a:prstGeom prst="rect">
            <a:avLst/>
          </a:prstGeom>
        </p:spPr>
      </p:pic>
      <p:pic>
        <p:nvPicPr>
          <p:cNvPr id="23" name="Imagen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76404" y="2465955"/>
            <a:ext cx="1064421" cy="1366384"/>
          </a:xfrm>
          <a:prstGeom prst="rect">
            <a:avLst/>
          </a:prstGeom>
        </p:spPr>
      </p:pic>
      <p:pic>
        <p:nvPicPr>
          <p:cNvPr id="24" name="Imagen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34867" y="4408481"/>
            <a:ext cx="1612535" cy="141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020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3">
            <a:extLst>
              <a:ext uri="{FF2B5EF4-FFF2-40B4-BE49-F238E27FC236}">
                <a16:creationId xmlns:a16="http://schemas.microsoft.com/office/drawing/2014/main" id="{39A07C74-EC8E-4860-A08B-90B0809813C0}"/>
              </a:ext>
            </a:extLst>
          </p:cNvPr>
          <p:cNvSpPr txBox="1">
            <a:spLocks/>
          </p:cNvSpPr>
          <p:nvPr/>
        </p:nvSpPr>
        <p:spPr>
          <a:xfrm>
            <a:off x="731392" y="284362"/>
            <a:ext cx="3172948" cy="6155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L" dirty="0"/>
              <a:t>Casos de Uso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2677" y="2120264"/>
            <a:ext cx="3817257" cy="387102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1653" y="2487928"/>
            <a:ext cx="3879431" cy="2521630"/>
          </a:xfrm>
          <a:prstGeom prst="rect">
            <a:avLst/>
          </a:prstGeom>
        </p:spPr>
      </p:pic>
      <p:grpSp>
        <p:nvGrpSpPr>
          <p:cNvPr id="12" name="Grupo 11"/>
          <p:cNvGrpSpPr/>
          <p:nvPr/>
        </p:nvGrpSpPr>
        <p:grpSpPr>
          <a:xfrm>
            <a:off x="2020958" y="0"/>
            <a:ext cx="8195736" cy="6858000"/>
            <a:chOff x="2020958" y="0"/>
            <a:chExt cx="8195736" cy="6858000"/>
          </a:xfrm>
        </p:grpSpPr>
        <p:sp>
          <p:nvSpPr>
            <p:cNvPr id="11" name="Rectángulo 10"/>
            <p:cNvSpPr/>
            <p:nvPr/>
          </p:nvSpPr>
          <p:spPr>
            <a:xfrm>
              <a:off x="2020958" y="1744394"/>
              <a:ext cx="4548654" cy="424689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pic>
          <p:nvPicPr>
            <p:cNvPr id="10" name="Imagen 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36569" y="0"/>
              <a:ext cx="6080125" cy="6858000"/>
            </a:xfrm>
            <a:prstGeom prst="rect">
              <a:avLst/>
            </a:prstGeom>
          </p:spPr>
        </p:pic>
      </p:grpSp>
      <p:pic>
        <p:nvPicPr>
          <p:cNvPr id="15" name="Imagen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874097" y="2762924"/>
            <a:ext cx="2701213" cy="2579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887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1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5939" y="0"/>
            <a:ext cx="5455709" cy="685800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5465" y="1184074"/>
            <a:ext cx="2069759" cy="1729728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1286" y="2801260"/>
            <a:ext cx="1743432" cy="1758461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1503790" y="4962703"/>
            <a:ext cx="2643408" cy="1214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42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6204" y="2108100"/>
            <a:ext cx="3171825" cy="3305175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373" y="2037760"/>
            <a:ext cx="3879431" cy="252163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981" y="1630881"/>
            <a:ext cx="5371126" cy="4259612"/>
          </a:xfrm>
          <a:prstGeom prst="rect">
            <a:avLst/>
          </a:prstGeom>
        </p:spPr>
      </p:pic>
      <p:grpSp>
        <p:nvGrpSpPr>
          <p:cNvPr id="9" name="Grupo 8"/>
          <p:cNvGrpSpPr/>
          <p:nvPr/>
        </p:nvGrpSpPr>
        <p:grpSpPr>
          <a:xfrm>
            <a:off x="572981" y="1630881"/>
            <a:ext cx="9130823" cy="4657377"/>
            <a:chOff x="572981" y="1630881"/>
            <a:chExt cx="9130823" cy="4657377"/>
          </a:xfrm>
        </p:grpSpPr>
        <p:sp>
          <p:nvSpPr>
            <p:cNvPr id="8" name="Rectángulo 7"/>
            <p:cNvSpPr/>
            <p:nvPr/>
          </p:nvSpPr>
          <p:spPr>
            <a:xfrm>
              <a:off x="572981" y="1630881"/>
              <a:ext cx="7769161" cy="46573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pic>
          <p:nvPicPr>
            <p:cNvPr id="6" name="Imagen 5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02164" y="1630881"/>
              <a:ext cx="6201640" cy="3705742"/>
            </a:xfrm>
            <a:prstGeom prst="rect">
              <a:avLst/>
            </a:prstGeom>
          </p:spPr>
        </p:pic>
      </p:grpSp>
      <p:grpSp>
        <p:nvGrpSpPr>
          <p:cNvPr id="12" name="Grupo 11"/>
          <p:cNvGrpSpPr/>
          <p:nvPr/>
        </p:nvGrpSpPr>
        <p:grpSpPr>
          <a:xfrm>
            <a:off x="1336281" y="2419344"/>
            <a:ext cx="2643408" cy="3166520"/>
            <a:chOff x="1336281" y="2419344"/>
            <a:chExt cx="2643408" cy="3166520"/>
          </a:xfrm>
        </p:grpSpPr>
        <p:pic>
          <p:nvPicPr>
            <p:cNvPr id="10" name="Imagen 9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758732" y="2419344"/>
              <a:ext cx="1743432" cy="1758461"/>
            </a:xfrm>
            <a:prstGeom prst="rect">
              <a:avLst/>
            </a:prstGeom>
          </p:spPr>
        </p:pic>
        <p:pic>
          <p:nvPicPr>
            <p:cNvPr id="11" name="Imagen 10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 flipH="1">
              <a:off x="1336281" y="4371658"/>
              <a:ext cx="2643408" cy="12142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57299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: esquinas diagonales cortadas 4">
            <a:extLst>
              <a:ext uri="{FF2B5EF4-FFF2-40B4-BE49-F238E27FC236}">
                <a16:creationId xmlns:a16="http://schemas.microsoft.com/office/drawing/2014/main" id="{E151581C-B2E1-4719-BECC-1EA5685B5735}"/>
              </a:ext>
            </a:extLst>
          </p:cNvPr>
          <p:cNvSpPr/>
          <p:nvPr/>
        </p:nvSpPr>
        <p:spPr>
          <a:xfrm>
            <a:off x="106016" y="113376"/>
            <a:ext cx="3922644" cy="720061"/>
          </a:xfrm>
          <a:prstGeom prst="snip2Diag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Título 3">
            <a:extLst>
              <a:ext uri="{FF2B5EF4-FFF2-40B4-BE49-F238E27FC236}">
                <a16:creationId xmlns:a16="http://schemas.microsoft.com/office/drawing/2014/main" id="{15D8C790-34B6-4A9B-81BD-3543989FDCA9}"/>
              </a:ext>
            </a:extLst>
          </p:cNvPr>
          <p:cNvSpPr txBox="1">
            <a:spLocks/>
          </p:cNvSpPr>
          <p:nvPr/>
        </p:nvSpPr>
        <p:spPr>
          <a:xfrm>
            <a:off x="106017" y="32809"/>
            <a:ext cx="4797287" cy="9080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L" sz="3200" dirty="0"/>
              <a:t>Diagrama de Actividad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5606D8A-94C4-42F3-9316-BD6E6C42E6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8278" y="914003"/>
            <a:ext cx="5234610" cy="5943995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FDE0EBBB-6FC4-48D7-97AA-DDB4BC34D8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897" y="914004"/>
            <a:ext cx="4693855" cy="5943996"/>
          </a:xfrm>
          <a:prstGeom prst="rect">
            <a:avLst/>
          </a:prstGeom>
        </p:spPr>
      </p:pic>
      <p:pic>
        <p:nvPicPr>
          <p:cNvPr id="2050" name="Picture 2" descr="https://upload.wikimedia.org/wikipedia/commons/e/e4/Tremaux%27_Methode_-_animiertes_Beispiel.gif">
            <a:extLst>
              <a:ext uri="{FF2B5EF4-FFF2-40B4-BE49-F238E27FC236}">
                <a16:creationId xmlns:a16="http://schemas.microsoft.com/office/drawing/2014/main" id="{82F52B52-01C9-493F-A595-46DE296638CF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6177" y="2204577"/>
            <a:ext cx="4964201" cy="3362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3124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2000" fill="hold"/>
                                        <p:tgtEl>
                                          <p:spTgt spid="205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: esquinas diagonales cortadas 4">
            <a:extLst>
              <a:ext uri="{FF2B5EF4-FFF2-40B4-BE49-F238E27FC236}">
                <a16:creationId xmlns:a16="http://schemas.microsoft.com/office/drawing/2014/main" id="{E151581C-B2E1-4719-BECC-1EA5685B5735}"/>
              </a:ext>
            </a:extLst>
          </p:cNvPr>
          <p:cNvSpPr/>
          <p:nvPr/>
        </p:nvSpPr>
        <p:spPr>
          <a:xfrm>
            <a:off x="106016" y="113376"/>
            <a:ext cx="3922644" cy="720061"/>
          </a:xfrm>
          <a:prstGeom prst="snip2Diag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Título 3">
            <a:extLst>
              <a:ext uri="{FF2B5EF4-FFF2-40B4-BE49-F238E27FC236}">
                <a16:creationId xmlns:a16="http://schemas.microsoft.com/office/drawing/2014/main" id="{15D8C790-34B6-4A9B-81BD-3543989FDCA9}"/>
              </a:ext>
            </a:extLst>
          </p:cNvPr>
          <p:cNvSpPr txBox="1">
            <a:spLocks/>
          </p:cNvSpPr>
          <p:nvPr/>
        </p:nvSpPr>
        <p:spPr>
          <a:xfrm>
            <a:off x="106017" y="32809"/>
            <a:ext cx="4797287" cy="9080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L" sz="3200" dirty="0"/>
              <a:t>Diagrama de Actividad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BA98AEE5-D602-449A-A68A-ECE34CDA6C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8870" y="1021471"/>
            <a:ext cx="6512790" cy="2602108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8FBE799E-68FD-496C-96C0-5BE40E5EBB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982" y="1021471"/>
            <a:ext cx="3620653" cy="3702674"/>
          </a:xfrm>
          <a:prstGeom prst="rect">
            <a:avLst/>
          </a:prstGeom>
        </p:spPr>
      </p:pic>
      <p:sp>
        <p:nvSpPr>
          <p:cNvPr id="10" name="Elipse 9">
            <a:extLst>
              <a:ext uri="{FF2B5EF4-FFF2-40B4-BE49-F238E27FC236}">
                <a16:creationId xmlns:a16="http://schemas.microsoft.com/office/drawing/2014/main" id="{0CA4DE5B-B9D1-4C87-8E9F-582C39ED5D2F}"/>
              </a:ext>
            </a:extLst>
          </p:cNvPr>
          <p:cNvSpPr/>
          <p:nvPr/>
        </p:nvSpPr>
        <p:spPr>
          <a:xfrm>
            <a:off x="3063798" y="1515430"/>
            <a:ext cx="1152939" cy="1113183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1</a:t>
            </a:r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D5AC700B-F89D-4010-97FE-CED7F28D50F0}"/>
              </a:ext>
            </a:extLst>
          </p:cNvPr>
          <p:cNvSpPr/>
          <p:nvPr/>
        </p:nvSpPr>
        <p:spPr>
          <a:xfrm>
            <a:off x="8980894" y="2066846"/>
            <a:ext cx="1152939" cy="1113183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2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A3119D2E-4438-40AA-AE27-009C25F271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982" y="1021471"/>
            <a:ext cx="11033894" cy="5472094"/>
          </a:xfrm>
          <a:prstGeom prst="rect">
            <a:avLst/>
          </a:prstGeom>
        </p:spPr>
      </p:pic>
      <p:sp>
        <p:nvSpPr>
          <p:cNvPr id="13" name="Elipse 12">
            <a:extLst>
              <a:ext uri="{FF2B5EF4-FFF2-40B4-BE49-F238E27FC236}">
                <a16:creationId xmlns:a16="http://schemas.microsoft.com/office/drawing/2014/main" id="{1AEA09BC-CD9D-48C7-BC30-225DBCBC624B}"/>
              </a:ext>
            </a:extLst>
          </p:cNvPr>
          <p:cNvSpPr/>
          <p:nvPr/>
        </p:nvSpPr>
        <p:spPr>
          <a:xfrm>
            <a:off x="2487328" y="3939080"/>
            <a:ext cx="1152939" cy="1113183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3</a:t>
            </a: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2CF6698A-E6C2-43FA-AE48-33364B6E6F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8982" y="1005256"/>
            <a:ext cx="11068042" cy="5472094"/>
          </a:xfrm>
          <a:prstGeom prst="rect">
            <a:avLst/>
          </a:prstGeom>
        </p:spPr>
      </p:pic>
      <p:sp>
        <p:nvSpPr>
          <p:cNvPr id="16" name="Elipse 15">
            <a:extLst>
              <a:ext uri="{FF2B5EF4-FFF2-40B4-BE49-F238E27FC236}">
                <a16:creationId xmlns:a16="http://schemas.microsoft.com/office/drawing/2014/main" id="{3B15D6A4-83F4-4636-A52D-6416AD092C53}"/>
              </a:ext>
            </a:extLst>
          </p:cNvPr>
          <p:cNvSpPr/>
          <p:nvPr/>
        </p:nvSpPr>
        <p:spPr>
          <a:xfrm>
            <a:off x="4454460" y="4167553"/>
            <a:ext cx="1152939" cy="1113183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913214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0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3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6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6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9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3" grpId="1" animBg="1"/>
      <p:bldP spid="1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483572" y="1020318"/>
            <a:ext cx="10051907" cy="530186"/>
          </a:xfrm>
        </p:spPr>
        <p:txBody>
          <a:bodyPr>
            <a:normAutofit fontScale="90000"/>
          </a:bodyPr>
          <a:lstStyle/>
          <a:p>
            <a:r>
              <a:rPr lang="es-CL" dirty="0"/>
              <a:t>Tiempos planificados y Estados de avance</a:t>
            </a:r>
          </a:p>
        </p:txBody>
      </p:sp>
      <p:pic>
        <p:nvPicPr>
          <p:cNvPr id="3074" name="Picture 2" descr="Resultado de imagen para archivos cumplidos icon">
            <a:extLst>
              <a:ext uri="{FF2B5EF4-FFF2-40B4-BE49-F238E27FC236}">
                <a16:creationId xmlns:a16="http://schemas.microsoft.com/office/drawing/2014/main" id="{FD6C9A3C-6FDE-4304-9773-8B539B95D5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5514" y="384662"/>
            <a:ext cx="2165182" cy="1801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1" name="Tabla 10">
            <a:extLst>
              <a:ext uri="{FF2B5EF4-FFF2-40B4-BE49-F238E27FC236}">
                <a16:creationId xmlns:a16="http://schemas.microsoft.com/office/drawing/2014/main" id="{82806067-2970-40F7-8E0C-99EB0772E5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0428579"/>
              </p:ext>
            </p:extLst>
          </p:nvPr>
        </p:nvGraphicFramePr>
        <p:xfrm>
          <a:off x="269972" y="1634789"/>
          <a:ext cx="6470299" cy="5005530"/>
        </p:xfrm>
        <a:graphic>
          <a:graphicData uri="http://schemas.openxmlformats.org/drawingml/2006/table">
            <a:tbl>
              <a:tblPr firstRow="1" bandRow="1">
                <a:effectLst/>
                <a:tableStyleId>{5C22544A-7EE6-4342-B048-85BDC9FD1C3A}</a:tableStyleId>
              </a:tblPr>
              <a:tblGrid>
                <a:gridCol w="4321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828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5535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77342">
                <a:tc>
                  <a:txBody>
                    <a:bodyPr/>
                    <a:lstStyle/>
                    <a:p>
                      <a:r>
                        <a:rPr lang="es-CL" sz="1600" dirty="0">
                          <a:solidFill>
                            <a:schemeClr val="tx1"/>
                          </a:solidFill>
                        </a:rPr>
                        <a:t>N°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>
                          <a:solidFill>
                            <a:schemeClr val="tx1"/>
                          </a:solidFill>
                        </a:rPr>
                        <a:t>MÓDULOS DEL</a:t>
                      </a:r>
                      <a:r>
                        <a:rPr lang="es-CL" sz="1600" baseline="0" dirty="0">
                          <a:solidFill>
                            <a:schemeClr val="tx1"/>
                          </a:solidFill>
                        </a:rPr>
                        <a:t> SISTEMA</a:t>
                      </a:r>
                      <a:endParaRPr lang="es-CL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>
                          <a:solidFill>
                            <a:schemeClr val="tx1"/>
                          </a:solidFill>
                        </a:rPr>
                        <a:t>ESTADO ACTUAL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9250">
                <a:tc>
                  <a:txBody>
                    <a:bodyPr/>
                    <a:lstStyle/>
                    <a:p>
                      <a:r>
                        <a:rPr lang="es-CL" sz="1600" dirty="0"/>
                        <a:t>1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 smtClean="0"/>
                        <a:t>Generar </a:t>
                      </a:r>
                      <a:r>
                        <a:rPr lang="es-CL" sz="1600" dirty="0"/>
                        <a:t>Facturas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600" dirty="0" smtClean="0"/>
                        <a:t>Cumplido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9250">
                <a:tc>
                  <a:txBody>
                    <a:bodyPr/>
                    <a:lstStyle/>
                    <a:p>
                      <a:r>
                        <a:rPr lang="es-CL" sz="1600" dirty="0"/>
                        <a:t>2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/>
                        <a:t>Mantenedor Empresa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/>
                        <a:t>Cumplido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9250">
                <a:tc>
                  <a:txBody>
                    <a:bodyPr/>
                    <a:lstStyle/>
                    <a:p>
                      <a:r>
                        <a:rPr lang="es-CL" sz="1600" dirty="0"/>
                        <a:t>3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600" dirty="0"/>
                        <a:t>Mantenedor Huéspedes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/>
                        <a:t>Cumplido</a:t>
                      </a:r>
                    </a:p>
                  </a:txBody>
                  <a:tcPr>
                    <a:lnB w="12700" cmpd="sng"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9250">
                <a:tc>
                  <a:txBody>
                    <a:bodyPr/>
                    <a:lstStyle/>
                    <a:p>
                      <a:r>
                        <a:rPr lang="es-CL" sz="1600" dirty="0"/>
                        <a:t>4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600" dirty="0"/>
                        <a:t>Mantenedor Productos</a:t>
                      </a:r>
                    </a:p>
                  </a:txBody>
                  <a:tcPr>
                    <a:lnR w="12700" cmpd="sng">
                      <a:noFill/>
                    </a:ln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/>
                        <a:t>Pendiente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9250">
                <a:tc>
                  <a:txBody>
                    <a:bodyPr/>
                    <a:lstStyle/>
                    <a:p>
                      <a:r>
                        <a:rPr lang="es-CL" sz="1600" dirty="0"/>
                        <a:t>5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/>
                        <a:t>Mantenedor Proveedores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/>
                        <a:t>Cumplido</a:t>
                      </a:r>
                    </a:p>
                  </a:txBody>
                  <a:tcPr>
                    <a:lnT w="12700" cmpd="sng">
                      <a:noFill/>
                    </a:lnT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9250">
                <a:tc>
                  <a:txBody>
                    <a:bodyPr/>
                    <a:lstStyle/>
                    <a:p>
                      <a:r>
                        <a:rPr lang="es-CL" sz="1600" dirty="0"/>
                        <a:t>6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/>
                        <a:t>Generar Orden Pedido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/>
                        <a:t>Cumplido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59250">
                <a:tc>
                  <a:txBody>
                    <a:bodyPr/>
                    <a:lstStyle/>
                    <a:p>
                      <a:r>
                        <a:rPr lang="es-CL" sz="1600" dirty="0"/>
                        <a:t>7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600" dirty="0"/>
                        <a:t>Recepción Orden Pedido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 smtClean="0"/>
                        <a:t>Cumplido</a:t>
                      </a:r>
                      <a:endParaRPr lang="es-CL" sz="1600" dirty="0"/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59250">
                <a:tc>
                  <a:txBody>
                    <a:bodyPr/>
                    <a:lstStyle/>
                    <a:p>
                      <a:r>
                        <a:rPr lang="es-CL" sz="1600" dirty="0"/>
                        <a:t>8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/>
                        <a:t>Mantenedor Empleado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/>
                        <a:t>Cumplido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59250">
                <a:tc>
                  <a:txBody>
                    <a:bodyPr/>
                    <a:lstStyle/>
                    <a:p>
                      <a:r>
                        <a:rPr lang="es-CL" sz="1600" dirty="0"/>
                        <a:t>9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/>
                        <a:t>Mantenedor Usuarios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/>
                        <a:t>Cumplido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59250">
                <a:tc>
                  <a:txBody>
                    <a:bodyPr/>
                    <a:lstStyle/>
                    <a:p>
                      <a:r>
                        <a:rPr lang="es-CL" sz="1600" dirty="0"/>
                        <a:t>10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 err="1"/>
                        <a:t>Checkin</a:t>
                      </a:r>
                      <a:r>
                        <a:rPr lang="es-CL" sz="1600" dirty="0"/>
                        <a:t> / </a:t>
                      </a:r>
                      <a:r>
                        <a:rPr lang="es-CL" sz="1600" dirty="0" err="1"/>
                        <a:t>CheckOut</a:t>
                      </a:r>
                      <a:endParaRPr lang="es-CL" sz="1600" dirty="0"/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/>
                        <a:t>Cumplido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651401236"/>
                  </a:ext>
                </a:extLst>
              </a:tr>
              <a:tr h="359250">
                <a:tc>
                  <a:txBody>
                    <a:bodyPr/>
                    <a:lstStyle/>
                    <a:p>
                      <a:r>
                        <a:rPr lang="es-CL" sz="1600" dirty="0"/>
                        <a:t>11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/>
                        <a:t>Mantenedor Habitaciones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/>
                        <a:t>Cumplido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4242993916"/>
                  </a:ext>
                </a:extLst>
              </a:tr>
              <a:tr h="359250">
                <a:tc>
                  <a:txBody>
                    <a:bodyPr/>
                    <a:lstStyle/>
                    <a:p>
                      <a:r>
                        <a:rPr lang="es-CL" sz="1600" dirty="0"/>
                        <a:t>12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/>
                        <a:t>Mantenedor Comedor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/>
                        <a:t>Cumplido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500171419"/>
                  </a:ext>
                </a:extLst>
              </a:tr>
              <a:tr h="359250">
                <a:tc>
                  <a:txBody>
                    <a:bodyPr/>
                    <a:lstStyle/>
                    <a:p>
                      <a:r>
                        <a:rPr lang="es-CL" sz="1600" dirty="0"/>
                        <a:t>13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/>
                        <a:t>Generar Orden de Compra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/>
                        <a:t>Cumplido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4142393308"/>
                  </a:ext>
                </a:extLst>
              </a:tr>
            </a:tbl>
          </a:graphicData>
        </a:graphic>
      </p:graphicFrame>
      <p:graphicFrame>
        <p:nvGraphicFramePr>
          <p:cNvPr id="17" name="Tabla 16">
            <a:extLst>
              <a:ext uri="{FF2B5EF4-FFF2-40B4-BE49-F238E27FC236}">
                <a16:creationId xmlns:a16="http://schemas.microsoft.com/office/drawing/2014/main" id="{E60B5882-8A4E-4830-9A08-DBE57192B1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4920361"/>
              </p:ext>
            </p:extLst>
          </p:nvPr>
        </p:nvGraphicFramePr>
        <p:xfrm>
          <a:off x="5466539" y="2186160"/>
          <a:ext cx="6455489" cy="3592500"/>
        </p:xfrm>
        <a:graphic>
          <a:graphicData uri="http://schemas.openxmlformats.org/drawingml/2006/table">
            <a:tbl>
              <a:tblPr firstRow="1" bandRow="1">
                <a:effectLst/>
                <a:tableStyleId>{5C22544A-7EE6-4342-B048-85BDC9FD1C3A}</a:tableStyleId>
              </a:tblPr>
              <a:tblGrid>
                <a:gridCol w="4173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828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5535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59250">
                <a:tc>
                  <a:txBody>
                    <a:bodyPr/>
                    <a:lstStyle/>
                    <a:p>
                      <a:r>
                        <a:rPr lang="es-CL" sz="1600" dirty="0">
                          <a:solidFill>
                            <a:schemeClr val="tx1"/>
                          </a:solidFill>
                        </a:rPr>
                        <a:t>N°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>
                          <a:solidFill>
                            <a:schemeClr val="tx1"/>
                          </a:solidFill>
                        </a:rPr>
                        <a:t>ARTEFACTOS DEL</a:t>
                      </a:r>
                      <a:r>
                        <a:rPr lang="es-CL" sz="1600" baseline="0" dirty="0">
                          <a:solidFill>
                            <a:schemeClr val="tx1"/>
                          </a:solidFill>
                        </a:rPr>
                        <a:t> SISTEMA</a:t>
                      </a:r>
                      <a:endParaRPr lang="es-CL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>
                          <a:solidFill>
                            <a:schemeClr val="tx1"/>
                          </a:solidFill>
                        </a:rPr>
                        <a:t>ESTADO ACTUAL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9250">
                <a:tc>
                  <a:txBody>
                    <a:bodyPr/>
                    <a:lstStyle/>
                    <a:p>
                      <a:r>
                        <a:rPr lang="es-CL" sz="1600" dirty="0"/>
                        <a:t>1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/>
                        <a:t>Diseño Base de Datos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/>
                        <a:t>Cumplido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9250">
                <a:tc>
                  <a:txBody>
                    <a:bodyPr/>
                    <a:lstStyle/>
                    <a:p>
                      <a:r>
                        <a:rPr lang="es-CL" sz="1600" dirty="0"/>
                        <a:t>2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/>
                        <a:t>Casos de Uso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/>
                        <a:t>Cumplido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9250">
                <a:tc>
                  <a:txBody>
                    <a:bodyPr/>
                    <a:lstStyle/>
                    <a:p>
                      <a:r>
                        <a:rPr lang="es-CL" sz="1600" dirty="0"/>
                        <a:t>3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600" dirty="0"/>
                        <a:t>Requerimientos Funcionales y No Funcionales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/>
                        <a:t>Cumplido</a:t>
                      </a:r>
                    </a:p>
                  </a:txBody>
                  <a:tcPr>
                    <a:lnB w="12700" cmpd="sng"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9250">
                <a:tc>
                  <a:txBody>
                    <a:bodyPr/>
                    <a:lstStyle/>
                    <a:p>
                      <a:r>
                        <a:rPr lang="es-CL" sz="1600" dirty="0"/>
                        <a:t>4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600" dirty="0"/>
                        <a:t>Diagrama de Actividad</a:t>
                      </a:r>
                    </a:p>
                  </a:txBody>
                  <a:tcPr>
                    <a:lnR w="12700" cmpd="sng">
                      <a:noFill/>
                    </a:ln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/>
                        <a:t>Cumplido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9250">
                <a:tc>
                  <a:txBody>
                    <a:bodyPr/>
                    <a:lstStyle/>
                    <a:p>
                      <a:r>
                        <a:rPr lang="es-CL" sz="1600" dirty="0"/>
                        <a:t>5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/>
                        <a:t>Mockups de Aplicación Escritorio 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/>
                        <a:t>Cumplido</a:t>
                      </a:r>
                    </a:p>
                  </a:txBody>
                  <a:tcPr>
                    <a:lnT w="12700" cmpd="sng">
                      <a:noFill/>
                    </a:lnT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9250">
                <a:tc>
                  <a:txBody>
                    <a:bodyPr/>
                    <a:lstStyle/>
                    <a:p>
                      <a:r>
                        <a:rPr lang="es-CL" sz="1600" dirty="0"/>
                        <a:t>6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/>
                        <a:t>Mockups de Página Web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/>
                        <a:t>Cumplido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59250">
                <a:tc>
                  <a:txBody>
                    <a:bodyPr/>
                    <a:lstStyle/>
                    <a:p>
                      <a:r>
                        <a:rPr lang="es-CL" sz="1600" dirty="0"/>
                        <a:t>7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600" dirty="0"/>
                        <a:t>Diagrama de Arquitectura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/>
                        <a:t>Cumplido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59250">
                <a:tc>
                  <a:txBody>
                    <a:bodyPr/>
                    <a:lstStyle/>
                    <a:p>
                      <a:r>
                        <a:rPr lang="es-CL" sz="1600" dirty="0"/>
                        <a:t>8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/>
                        <a:t>Pruebas de error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/>
                        <a:t>Pendiente la solución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59250">
                <a:tc>
                  <a:txBody>
                    <a:bodyPr/>
                    <a:lstStyle/>
                    <a:p>
                      <a:r>
                        <a:rPr lang="es-CL" sz="1600" dirty="0"/>
                        <a:t>9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/>
                        <a:t>Manual de usuario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/>
                        <a:t>Pendiente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pSp>
        <p:nvGrpSpPr>
          <p:cNvPr id="18" name="Grupo 17">
            <a:extLst>
              <a:ext uri="{FF2B5EF4-FFF2-40B4-BE49-F238E27FC236}">
                <a16:creationId xmlns:a16="http://schemas.microsoft.com/office/drawing/2014/main" id="{BC3B2F0E-8A23-4B41-9265-3F5130F2396D}"/>
              </a:ext>
            </a:extLst>
          </p:cNvPr>
          <p:cNvGrpSpPr/>
          <p:nvPr/>
        </p:nvGrpSpPr>
        <p:grpSpPr>
          <a:xfrm>
            <a:off x="1375856" y="3422473"/>
            <a:ext cx="2984799" cy="1081515"/>
            <a:chOff x="-880924" y="824949"/>
            <a:chExt cx="2389223" cy="1538514"/>
          </a:xfrm>
        </p:grpSpPr>
        <p:sp>
          <p:nvSpPr>
            <p:cNvPr id="19" name="Elipse 18">
              <a:extLst>
                <a:ext uri="{FF2B5EF4-FFF2-40B4-BE49-F238E27FC236}">
                  <a16:creationId xmlns:a16="http://schemas.microsoft.com/office/drawing/2014/main" id="{0BA85030-B9FF-450A-B71B-B2835892E9C8}"/>
                </a:ext>
              </a:extLst>
            </p:cNvPr>
            <p:cNvSpPr/>
            <p:nvPr/>
          </p:nvSpPr>
          <p:spPr>
            <a:xfrm>
              <a:off x="-880924" y="824949"/>
              <a:ext cx="2389223" cy="153851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20" name="Rectángulo 19">
              <a:extLst>
                <a:ext uri="{FF2B5EF4-FFF2-40B4-BE49-F238E27FC236}">
                  <a16:creationId xmlns:a16="http://schemas.microsoft.com/office/drawing/2014/main" id="{8F504726-4DE6-4F87-8EB4-E6036990AF1C}"/>
                </a:ext>
              </a:extLst>
            </p:cNvPr>
            <p:cNvSpPr/>
            <p:nvPr/>
          </p:nvSpPr>
          <p:spPr>
            <a:xfrm>
              <a:off x="-752497" y="1222052"/>
              <a:ext cx="1961161" cy="744309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s-ES" sz="2800" dirty="0">
                  <a:ln w="0"/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Implementadas</a:t>
              </a:r>
              <a:endParaRPr lang="es-ES" sz="2400" dirty="0">
                <a:ln w="0"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sp>
        <p:nvSpPr>
          <p:cNvPr id="21" name="Elipse 20">
            <a:extLst>
              <a:ext uri="{FF2B5EF4-FFF2-40B4-BE49-F238E27FC236}">
                <a16:creationId xmlns:a16="http://schemas.microsoft.com/office/drawing/2014/main" id="{CDD46D23-347A-4311-99CF-DD6D7318E91B}"/>
              </a:ext>
            </a:extLst>
          </p:cNvPr>
          <p:cNvSpPr/>
          <p:nvPr/>
        </p:nvSpPr>
        <p:spPr>
          <a:xfrm>
            <a:off x="7263807" y="5481834"/>
            <a:ext cx="1164696" cy="1060174"/>
          </a:xfrm>
          <a:prstGeom prst="ellipse">
            <a:avLst/>
          </a:prstGeom>
          <a:gradFill flip="none" rotWithShape="1">
            <a:gsLst>
              <a:gs pos="0">
                <a:srgbClr val="92D050"/>
              </a:gs>
              <a:gs pos="50000">
                <a:srgbClr val="FFC000"/>
              </a:gs>
              <a:gs pos="100000">
                <a:srgbClr val="FFFF00"/>
              </a:gs>
            </a:gsLst>
            <a:lin ang="108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800" dirty="0" smtClean="0">
                <a:solidFill>
                  <a:schemeClr val="tx1"/>
                </a:solidFill>
                <a:latin typeface="Arial Black" panose="020B0A04020102020204" pitchFamily="34" charset="0"/>
              </a:rPr>
              <a:t>19</a:t>
            </a:r>
            <a:endParaRPr lang="es-ES" sz="2800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grpSp>
        <p:nvGrpSpPr>
          <p:cNvPr id="22" name="Grupo 21">
            <a:extLst>
              <a:ext uri="{FF2B5EF4-FFF2-40B4-BE49-F238E27FC236}">
                <a16:creationId xmlns:a16="http://schemas.microsoft.com/office/drawing/2014/main" id="{9C8C4818-985D-435E-BB4B-5871BAEC1E47}"/>
              </a:ext>
            </a:extLst>
          </p:cNvPr>
          <p:cNvGrpSpPr/>
          <p:nvPr/>
        </p:nvGrpSpPr>
        <p:grpSpPr>
          <a:xfrm>
            <a:off x="6510420" y="3378151"/>
            <a:ext cx="2984799" cy="1081515"/>
            <a:chOff x="-880924" y="824949"/>
            <a:chExt cx="2389223" cy="1538514"/>
          </a:xfrm>
        </p:grpSpPr>
        <p:sp>
          <p:nvSpPr>
            <p:cNvPr id="23" name="Elipse 22">
              <a:extLst>
                <a:ext uri="{FF2B5EF4-FFF2-40B4-BE49-F238E27FC236}">
                  <a16:creationId xmlns:a16="http://schemas.microsoft.com/office/drawing/2014/main" id="{6B8CC5D8-0EB5-4ECB-AD42-DCC3C02E77FE}"/>
                </a:ext>
              </a:extLst>
            </p:cNvPr>
            <p:cNvSpPr/>
            <p:nvPr/>
          </p:nvSpPr>
          <p:spPr>
            <a:xfrm>
              <a:off x="-880924" y="824949"/>
              <a:ext cx="2389223" cy="153851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24" name="Rectángulo 23">
              <a:extLst>
                <a:ext uri="{FF2B5EF4-FFF2-40B4-BE49-F238E27FC236}">
                  <a16:creationId xmlns:a16="http://schemas.microsoft.com/office/drawing/2014/main" id="{DCB64CF5-E9F2-4C4D-B133-EFF37C3A0AA7}"/>
                </a:ext>
              </a:extLst>
            </p:cNvPr>
            <p:cNvSpPr/>
            <p:nvPr/>
          </p:nvSpPr>
          <p:spPr>
            <a:xfrm>
              <a:off x="-831740" y="1222052"/>
              <a:ext cx="2119654" cy="744309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s-ES" sz="2800" dirty="0">
                  <a:ln w="0"/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Por Implementar</a:t>
              </a:r>
              <a:endParaRPr lang="es-ES" sz="2400" dirty="0">
                <a:ln w="0"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sp>
        <p:nvSpPr>
          <p:cNvPr id="25" name="Elipse 24">
            <a:extLst>
              <a:ext uri="{FF2B5EF4-FFF2-40B4-BE49-F238E27FC236}">
                <a16:creationId xmlns:a16="http://schemas.microsoft.com/office/drawing/2014/main" id="{D6FD1C27-EECB-4EC8-8CE1-D0F0F62ABF0B}"/>
              </a:ext>
            </a:extLst>
          </p:cNvPr>
          <p:cNvSpPr/>
          <p:nvPr/>
        </p:nvSpPr>
        <p:spPr>
          <a:xfrm>
            <a:off x="9370783" y="5481834"/>
            <a:ext cx="1164696" cy="1060174"/>
          </a:xfrm>
          <a:prstGeom prst="ellipse">
            <a:avLst/>
          </a:prstGeom>
          <a:gradFill flip="none" rotWithShape="1">
            <a:gsLst>
              <a:gs pos="0">
                <a:srgbClr val="92D050"/>
              </a:gs>
              <a:gs pos="50000">
                <a:srgbClr val="FFC000"/>
              </a:gs>
              <a:gs pos="100000">
                <a:srgbClr val="FFFF00"/>
              </a:gs>
            </a:gsLst>
            <a:lin ang="108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800" dirty="0">
                <a:solidFill>
                  <a:schemeClr val="tx1"/>
                </a:solidFill>
                <a:latin typeface="Arial Black" panose="020B0A04020102020204" pitchFamily="34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525918774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: esquinas diagonales cortadas 2">
            <a:extLst>
              <a:ext uri="{FF2B5EF4-FFF2-40B4-BE49-F238E27FC236}">
                <a16:creationId xmlns:a16="http://schemas.microsoft.com/office/drawing/2014/main" id="{9946E3B3-5957-441C-A9FB-EB83E9F96CC3}"/>
              </a:ext>
            </a:extLst>
          </p:cNvPr>
          <p:cNvSpPr/>
          <p:nvPr/>
        </p:nvSpPr>
        <p:spPr>
          <a:xfrm>
            <a:off x="218556" y="218586"/>
            <a:ext cx="2355831" cy="720061"/>
          </a:xfrm>
          <a:prstGeom prst="snip2Diag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8890ACBB-032E-4FBB-B7D5-C71E280AA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557" y="218586"/>
            <a:ext cx="2355831" cy="720061"/>
          </a:xfrm>
        </p:spPr>
        <p:txBody>
          <a:bodyPr/>
          <a:lstStyle/>
          <a:p>
            <a:r>
              <a:rPr lang="es-ES" dirty="0"/>
              <a:t>Mockups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97B49D33-8ABA-463F-9105-54FA0ED041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214" y="2559975"/>
            <a:ext cx="3597584" cy="3816668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609308D1-537E-4589-8666-9A69D7EC35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5665" y="1115668"/>
            <a:ext cx="8269331" cy="3509165"/>
          </a:xfrm>
          <a:prstGeom prst="rect">
            <a:avLst/>
          </a:prstGeom>
        </p:spPr>
      </p:pic>
      <p:sp>
        <p:nvSpPr>
          <p:cNvPr id="12" name="Elipse 11">
            <a:extLst>
              <a:ext uri="{FF2B5EF4-FFF2-40B4-BE49-F238E27FC236}">
                <a16:creationId xmlns:a16="http://schemas.microsoft.com/office/drawing/2014/main" id="{E47EAEE8-2BA5-4506-A8BD-D346A51F3806}"/>
              </a:ext>
            </a:extLst>
          </p:cNvPr>
          <p:cNvSpPr/>
          <p:nvPr/>
        </p:nvSpPr>
        <p:spPr>
          <a:xfrm>
            <a:off x="7526216" y="3158784"/>
            <a:ext cx="2574387" cy="903849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b="1" dirty="0">
                <a:solidFill>
                  <a:schemeClr val="tx1"/>
                </a:solidFill>
              </a:rPr>
              <a:t>MENÚ</a:t>
            </a:r>
            <a:endParaRPr lang="es-ES" b="1" dirty="0">
              <a:solidFill>
                <a:schemeClr val="tx1"/>
              </a:solidFill>
            </a:endParaRPr>
          </a:p>
        </p:txBody>
      </p:sp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E5FE9A3E-07FB-4438-BD49-9A3BE0B2C23E}"/>
              </a:ext>
            </a:extLst>
          </p:cNvPr>
          <p:cNvCxnSpPr>
            <a:cxnSpLocks/>
            <a:stCxn id="12" idx="1"/>
          </p:cNvCxnSpPr>
          <p:nvPr/>
        </p:nvCxnSpPr>
        <p:spPr>
          <a:xfrm flipH="1" flipV="1">
            <a:off x="6921306" y="1828800"/>
            <a:ext cx="981920" cy="14623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de flecha 16">
            <a:extLst>
              <a:ext uri="{FF2B5EF4-FFF2-40B4-BE49-F238E27FC236}">
                <a16:creationId xmlns:a16="http://schemas.microsoft.com/office/drawing/2014/main" id="{4C072B8C-4D75-49D0-980E-5B62C9F89D72}"/>
              </a:ext>
            </a:extLst>
          </p:cNvPr>
          <p:cNvCxnSpPr>
            <a:stCxn id="12" idx="0"/>
          </p:cNvCxnSpPr>
          <p:nvPr/>
        </p:nvCxnSpPr>
        <p:spPr>
          <a:xfrm flipH="1" flipV="1">
            <a:off x="8510954" y="1812650"/>
            <a:ext cx="302456" cy="13461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de flecha 18">
            <a:extLst>
              <a:ext uri="{FF2B5EF4-FFF2-40B4-BE49-F238E27FC236}">
                <a16:creationId xmlns:a16="http://schemas.microsoft.com/office/drawing/2014/main" id="{BF5E2C44-AF19-4A83-9B42-35849EAFC216}"/>
              </a:ext>
            </a:extLst>
          </p:cNvPr>
          <p:cNvCxnSpPr>
            <a:stCxn id="12" idx="7"/>
          </p:cNvCxnSpPr>
          <p:nvPr/>
        </p:nvCxnSpPr>
        <p:spPr>
          <a:xfrm flipV="1">
            <a:off x="9723593" y="1688123"/>
            <a:ext cx="250401" cy="16030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21691411-4B92-490B-844F-947CF12AA6BF}"/>
              </a:ext>
            </a:extLst>
          </p:cNvPr>
          <p:cNvCxnSpPr>
            <a:stCxn id="12" idx="2"/>
          </p:cNvCxnSpPr>
          <p:nvPr/>
        </p:nvCxnSpPr>
        <p:spPr>
          <a:xfrm flipH="1" flipV="1">
            <a:off x="5500468" y="1688123"/>
            <a:ext cx="2025748" cy="19225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Imagen 21">
            <a:extLst>
              <a:ext uri="{FF2B5EF4-FFF2-40B4-BE49-F238E27FC236}">
                <a16:creationId xmlns:a16="http://schemas.microsoft.com/office/drawing/2014/main" id="{C5B818DB-F9C6-4970-9CB6-2D51AEA003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214" y="1084631"/>
            <a:ext cx="8077200" cy="2400300"/>
          </a:xfrm>
          <a:prstGeom prst="rect">
            <a:avLst/>
          </a:prstGeom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07E86190-85D7-4D15-B4A5-2BF8F30DF5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214" y="1115491"/>
            <a:ext cx="11420863" cy="5261152"/>
          </a:xfrm>
          <a:prstGeom prst="rect">
            <a:avLst/>
          </a:prstGeom>
        </p:spPr>
      </p:pic>
      <p:pic>
        <p:nvPicPr>
          <p:cNvPr id="27" name="Imagen 26">
            <a:extLst>
              <a:ext uri="{FF2B5EF4-FFF2-40B4-BE49-F238E27FC236}">
                <a16:creationId xmlns:a16="http://schemas.microsoft.com/office/drawing/2014/main" id="{D520895B-4008-4894-93AE-4EE639BDF0B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0977" y="938647"/>
            <a:ext cx="4731559" cy="5765423"/>
          </a:xfrm>
          <a:prstGeom prst="rect">
            <a:avLst/>
          </a:prstGeom>
        </p:spPr>
      </p:pic>
      <p:pic>
        <p:nvPicPr>
          <p:cNvPr id="31" name="Imagen 30">
            <a:extLst>
              <a:ext uri="{FF2B5EF4-FFF2-40B4-BE49-F238E27FC236}">
                <a16:creationId xmlns:a16="http://schemas.microsoft.com/office/drawing/2014/main" id="{EC02D5CA-D241-4CB2-8502-5453D30E90E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906" y="1278232"/>
            <a:ext cx="5981700" cy="4991100"/>
          </a:xfrm>
          <a:prstGeom prst="rect">
            <a:avLst/>
          </a:prstGeom>
        </p:spPr>
      </p:pic>
      <p:pic>
        <p:nvPicPr>
          <p:cNvPr id="33" name="Imagen 32">
            <a:extLst>
              <a:ext uri="{FF2B5EF4-FFF2-40B4-BE49-F238E27FC236}">
                <a16:creationId xmlns:a16="http://schemas.microsoft.com/office/drawing/2014/main" id="{AFCA2EF6-A253-4131-8687-6EF7007A529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8908" y="1146351"/>
            <a:ext cx="8834184" cy="5261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954544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9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4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3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D9F6F7AF-6591-4BCF-A598-F18D4B7F86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9982" y="0"/>
            <a:ext cx="9660835" cy="6858000"/>
          </a:xfrm>
          <a:prstGeom prst="rect">
            <a:avLst/>
          </a:prstGeom>
        </p:spPr>
      </p:pic>
      <p:sp>
        <p:nvSpPr>
          <p:cNvPr id="3" name="Botón de acción: ir al final 2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2899DD40-02DD-49C7-AA03-314D52B3F865}"/>
              </a:ext>
            </a:extLst>
          </p:cNvPr>
          <p:cNvSpPr/>
          <p:nvPr/>
        </p:nvSpPr>
        <p:spPr>
          <a:xfrm>
            <a:off x="-1" y="6387152"/>
            <a:ext cx="736979" cy="470847"/>
          </a:xfrm>
          <a:prstGeom prst="actionButtonE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5988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CDE444-7536-4270-AEB4-D3231F0215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626" y="815699"/>
            <a:ext cx="10515600" cy="1325563"/>
          </a:xfrm>
        </p:spPr>
        <p:txBody>
          <a:bodyPr/>
          <a:lstStyle/>
          <a:p>
            <a:pPr algn="ctr"/>
            <a:r>
              <a:rPr lang="es-CL" dirty="0"/>
              <a:t>Temario</a:t>
            </a:r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04AF2CE-2CF4-4F1C-8EF1-5D8ED43E60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506662"/>
            <a:ext cx="5181600" cy="4351338"/>
          </a:xfrm>
        </p:spPr>
        <p:txBody>
          <a:bodyPr>
            <a:normAutofit/>
          </a:bodyPr>
          <a:lstStyle/>
          <a:p>
            <a:r>
              <a:rPr lang="es-CL" dirty="0"/>
              <a:t>Contexto</a:t>
            </a:r>
          </a:p>
          <a:p>
            <a:r>
              <a:rPr lang="es-CL" dirty="0"/>
              <a:t>Problemática </a:t>
            </a:r>
          </a:p>
          <a:p>
            <a:r>
              <a:rPr lang="es-CL" dirty="0"/>
              <a:t> Solución (Software)</a:t>
            </a:r>
          </a:p>
          <a:p>
            <a:r>
              <a:rPr lang="es-CL" dirty="0"/>
              <a:t>Base de Datos</a:t>
            </a:r>
          </a:p>
          <a:p>
            <a:r>
              <a:rPr lang="es-CL" dirty="0"/>
              <a:t>Diagrama de Arquitectura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6D3FB7F4-2C5A-4D49-9AE0-3803260911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506662"/>
            <a:ext cx="5181600" cy="4351338"/>
          </a:xfrm>
        </p:spPr>
        <p:txBody>
          <a:bodyPr/>
          <a:lstStyle/>
          <a:p>
            <a:r>
              <a:rPr lang="es-CL" dirty="0"/>
              <a:t>RF &amp;  RNF</a:t>
            </a:r>
          </a:p>
          <a:p>
            <a:r>
              <a:rPr lang="es-CL" dirty="0"/>
              <a:t>Casos De Uso</a:t>
            </a:r>
          </a:p>
          <a:p>
            <a:r>
              <a:rPr lang="es-CL" dirty="0"/>
              <a:t>Planificación</a:t>
            </a:r>
          </a:p>
          <a:p>
            <a:r>
              <a:rPr lang="es-CL" dirty="0" err="1"/>
              <a:t>Mock</a:t>
            </a:r>
            <a:r>
              <a:rPr lang="es-CL" dirty="0"/>
              <a:t> Ups</a:t>
            </a:r>
          </a:p>
          <a:p>
            <a:r>
              <a:rPr lang="es-CL" dirty="0"/>
              <a:t>Demo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5359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5FAE1A91-B7C2-4957-BD0F-87BB2B027F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25" y="0"/>
            <a:ext cx="10518967" cy="6858000"/>
          </a:xfrm>
          <a:prstGeom prst="rect">
            <a:avLst/>
          </a:prstGeom>
        </p:spPr>
      </p:pic>
      <p:sp>
        <p:nvSpPr>
          <p:cNvPr id="5" name="Botón de acción: ir al principio 4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6EC31760-B537-433B-91B7-52B1899299A3}"/>
              </a:ext>
            </a:extLst>
          </p:cNvPr>
          <p:cNvSpPr/>
          <p:nvPr/>
        </p:nvSpPr>
        <p:spPr>
          <a:xfrm>
            <a:off x="0" y="6414448"/>
            <a:ext cx="736979" cy="443552"/>
          </a:xfrm>
          <a:prstGeom prst="actionButtonBeginning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257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838200" y="974937"/>
            <a:ext cx="10515600" cy="1325563"/>
          </a:xfrm>
        </p:spPr>
        <p:txBody>
          <a:bodyPr/>
          <a:lstStyle/>
          <a:p>
            <a:r>
              <a:rPr lang="es-CL" dirty="0"/>
              <a:t>Reflexión final</a:t>
            </a:r>
          </a:p>
        </p:txBody>
      </p:sp>
      <p:sp>
        <p:nvSpPr>
          <p:cNvPr id="2" name="Rectángulo 1"/>
          <p:cNvSpPr/>
          <p:nvPr/>
        </p:nvSpPr>
        <p:spPr>
          <a:xfrm>
            <a:off x="838200" y="2092682"/>
            <a:ext cx="9670961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s-CL" b="1" dirty="0"/>
              <a:t>Lecciones Aprendidas con la Experiencia.</a:t>
            </a:r>
          </a:p>
          <a:p>
            <a:pPr marL="342900" indent="-342900">
              <a:lnSpc>
                <a:spcPct val="200000"/>
              </a:lnSpc>
              <a:buFont typeface="+mj-lt"/>
              <a:buAutoNum type="alphaLcParenR"/>
            </a:pPr>
            <a:r>
              <a:rPr lang="es-CL" dirty="0"/>
              <a:t>¿Cuáles fueron los principales problemas que se vivieron como equipo?</a:t>
            </a:r>
          </a:p>
          <a:p>
            <a:pPr marL="342900" indent="-342900">
              <a:lnSpc>
                <a:spcPct val="200000"/>
              </a:lnSpc>
              <a:buFont typeface="+mj-lt"/>
              <a:buAutoNum type="alphaLcParenR"/>
            </a:pPr>
            <a:r>
              <a:rPr lang="es-CL" dirty="0"/>
              <a:t>¿Cómo los evitaría para un próximo proyecto?</a:t>
            </a:r>
          </a:p>
          <a:p>
            <a:pPr marL="342900" indent="-342900">
              <a:lnSpc>
                <a:spcPct val="200000"/>
              </a:lnSpc>
              <a:buFont typeface="+mj-lt"/>
              <a:buAutoNum type="alphaLcParenR"/>
            </a:pPr>
            <a:r>
              <a:rPr lang="es-CL" dirty="0"/>
              <a:t>¿Cuáles fueron los casos más complejos en desarrollar?</a:t>
            </a:r>
          </a:p>
          <a:p>
            <a:pPr marL="342900" indent="-342900">
              <a:lnSpc>
                <a:spcPct val="200000"/>
              </a:lnSpc>
              <a:buFont typeface="+mj-lt"/>
              <a:buAutoNum type="alphaLcParenR"/>
            </a:pPr>
            <a:r>
              <a:rPr lang="es-CL" dirty="0"/>
              <a:t>¿Perciben un crecimiento en su capacidad para desarrollar proyectos informáticos reales?</a:t>
            </a:r>
          </a:p>
          <a:p>
            <a:pPr marL="342900" indent="-342900">
              <a:lnSpc>
                <a:spcPct val="200000"/>
              </a:lnSpc>
              <a:buFont typeface="+mj-lt"/>
              <a:buAutoNum type="alphaLcParenR"/>
            </a:pPr>
            <a:r>
              <a:rPr lang="es-CL" dirty="0"/>
              <a:t>¿Cómo se abordó la gestión del proyecto?</a:t>
            </a:r>
          </a:p>
          <a:p>
            <a:pPr marL="342900" indent="-342900">
              <a:lnSpc>
                <a:spcPct val="200000"/>
              </a:lnSpc>
              <a:buFont typeface="+mj-lt"/>
              <a:buAutoNum type="alphaLcParenR"/>
            </a:pPr>
            <a:r>
              <a:rPr lang="es-CL" dirty="0"/>
              <a:t>¿Cuáles fueron los principales auto-aprendizajes a nivel técnico que han logrado en el proceso?</a:t>
            </a:r>
          </a:p>
        </p:txBody>
      </p:sp>
    </p:spTree>
    <p:extLst>
      <p:ext uri="{BB962C8B-B14F-4D97-AF65-F5344CB8AC3E}">
        <p14:creationId xmlns:p14="http://schemas.microsoft.com/office/powerpoint/2010/main" val="466460528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13139" y="1047706"/>
            <a:ext cx="10515600" cy="1325563"/>
          </a:xfrm>
        </p:spPr>
        <p:txBody>
          <a:bodyPr>
            <a:noAutofit/>
          </a:bodyPr>
          <a:lstStyle/>
          <a:p>
            <a:r>
              <a:rPr lang="es-CL" sz="3200" dirty="0"/>
              <a:t>NOTA:</a:t>
            </a:r>
            <a:br>
              <a:rPr lang="es-CL" sz="3200" dirty="0"/>
            </a:br>
            <a:r>
              <a:rPr lang="es-CL" sz="3200" dirty="0">
                <a:solidFill>
                  <a:srgbClr val="FF0000"/>
                </a:solidFill>
              </a:rPr>
              <a:t>Recordar que se evaluará el cumplimiento del desarrollo del Sistema considerando los siguientes aspectos mínimos:</a:t>
            </a:r>
          </a:p>
        </p:txBody>
      </p:sp>
      <p:sp>
        <p:nvSpPr>
          <p:cNvPr id="3" name="Rectángulo 2"/>
          <p:cNvSpPr/>
          <p:nvPr/>
        </p:nvSpPr>
        <p:spPr>
          <a:xfrm>
            <a:off x="1013139" y="2703626"/>
            <a:ext cx="9702083" cy="29700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>
              <a:spcAft>
                <a:spcPts val="1000"/>
              </a:spcAft>
            </a:pPr>
            <a:r>
              <a:rPr lang="es-CL" b="0" i="0" u="none" strike="noStrike" dirty="0">
                <a:solidFill>
                  <a:srgbClr val="365F91"/>
                </a:solidFill>
                <a:effectLst/>
                <a:latin typeface="Cambria" panose="02040503050406030204" pitchFamily="18" charset="0"/>
              </a:rPr>
              <a:t>4.1. Requisitos Funcionales Comunes</a:t>
            </a:r>
            <a:endParaRPr lang="es-CL" b="0" dirty="0">
              <a:effectLst/>
            </a:endParaRPr>
          </a:p>
          <a:p>
            <a:pPr fontAlgn="base">
              <a:buFont typeface="Arial" panose="020B0604020202020204" pitchFamily="34" charset="0"/>
              <a:buChar char="•"/>
            </a:pPr>
            <a:r>
              <a:rPr lang="es-CL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El sistema debe considerar la autenticación de usuarios.</a:t>
            </a:r>
            <a:endParaRPr lang="es-CL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fontAlgn="base">
              <a:buFont typeface="Arial" panose="020B0604020202020204" pitchFamily="34" charset="0"/>
              <a:buChar char="•"/>
            </a:pPr>
            <a:r>
              <a:rPr lang="es-CL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El sistema debe considerar el manejo de múltiples perfiles por usuario.</a:t>
            </a:r>
            <a:endParaRPr lang="es-CL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fontAlgn="base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s-CL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El sistema debe considerar la mantención de los datos maestros del sistema</a:t>
            </a:r>
            <a:endParaRPr lang="es-CL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228600">
              <a:spcAft>
                <a:spcPts val="1000"/>
              </a:spcAft>
            </a:pPr>
            <a:r>
              <a:rPr lang="es-CL" b="0" i="0" u="none" strike="noStrike" dirty="0">
                <a:solidFill>
                  <a:srgbClr val="365F91"/>
                </a:solidFill>
                <a:effectLst/>
                <a:latin typeface="Cambria" panose="02040503050406030204" pitchFamily="18" charset="0"/>
              </a:rPr>
              <a:t>4.2. Requisitos no Funcionales Comunes</a:t>
            </a:r>
            <a:endParaRPr lang="es-CL" b="0" dirty="0">
              <a:effectLst/>
            </a:endParaRPr>
          </a:p>
          <a:p>
            <a:pPr fontAlgn="base">
              <a:buFont typeface="Arial" panose="020B0604020202020204" pitchFamily="34" charset="0"/>
              <a:buChar char="•"/>
            </a:pPr>
            <a:r>
              <a:rPr lang="es-CL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El sistema debe ser desarrollado en capas.</a:t>
            </a:r>
            <a:endParaRPr lang="es-CL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fontAlgn="base">
              <a:buFont typeface="Arial" panose="020B0604020202020204" pitchFamily="34" charset="0"/>
              <a:buChar char="•"/>
            </a:pPr>
            <a:r>
              <a:rPr lang="es-CL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La base de datos a utilizar debe ser Oracle</a:t>
            </a:r>
            <a:endParaRPr lang="es-CL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fontAlgn="base">
              <a:buFont typeface="Arial" panose="020B0604020202020204" pitchFamily="34" charset="0"/>
              <a:buChar char="•"/>
            </a:pPr>
            <a:r>
              <a:rPr lang="es-CL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El sistema debe tener una interfaz web y una interfaz de escritorio o </a:t>
            </a:r>
            <a:r>
              <a:rPr lang="es-CL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mobile</a:t>
            </a:r>
            <a:endParaRPr lang="es-CL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fontAlgn="base">
              <a:buFont typeface="Arial" panose="020B0604020202020204" pitchFamily="34" charset="0"/>
              <a:buChar char="•"/>
            </a:pPr>
            <a:r>
              <a:rPr lang="es-CL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Los procesamientos </a:t>
            </a:r>
            <a:r>
              <a:rPr lang="es-CL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batch</a:t>
            </a:r>
            <a:r>
              <a:rPr lang="es-CL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deben realizarse con PL/SQL en Oracle (procedimientos almacenados)</a:t>
            </a:r>
            <a:endParaRPr lang="es-CL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8692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D966513-7096-48F5-BDEC-5ADC5B4F1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1018381"/>
            <a:ext cx="10515600" cy="1325563"/>
          </a:xfrm>
        </p:spPr>
        <p:txBody>
          <a:bodyPr/>
          <a:lstStyle/>
          <a:p>
            <a:pPr algn="ctr"/>
            <a:r>
              <a:rPr lang="es-CL" dirty="0"/>
              <a:t>Objetivos</a:t>
            </a:r>
            <a:endParaRPr lang="en-US" dirty="0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6078A7F3-5937-4F80-9F2B-45C98FDD82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334419"/>
            <a:ext cx="5157787" cy="823912"/>
          </a:xfrm>
        </p:spPr>
        <p:txBody>
          <a:bodyPr>
            <a:normAutofit/>
          </a:bodyPr>
          <a:lstStyle/>
          <a:p>
            <a:pPr algn="ctr"/>
            <a:r>
              <a:rPr lang="es-CL" sz="2800" dirty="0"/>
              <a:t>Principales</a:t>
            </a:r>
            <a:endParaRPr lang="en-US" sz="2800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A855DAF-2F5E-4197-940D-E084192950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58331"/>
            <a:ext cx="5157787" cy="3684588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endParaRPr lang="es-CL" sz="2600" dirty="0"/>
          </a:p>
          <a:p>
            <a:pPr>
              <a:buFont typeface="Wingdings" panose="05000000000000000000" pitchFamily="2" charset="2"/>
              <a:buChar char="Ø"/>
            </a:pPr>
            <a:r>
              <a:rPr lang="es-CL" sz="2600" dirty="0"/>
              <a:t>Dar a conocer ventajas de nuestra Aplicación como solución de la problemática.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s-CL" sz="2600" dirty="0"/>
              <a:t>Explicar el proceso de desarrollo.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s-CL" sz="2600" dirty="0"/>
              <a:t>Demostración del Software</a:t>
            </a:r>
          </a:p>
          <a:p>
            <a:pPr>
              <a:buFont typeface="Wingdings" panose="05000000000000000000" pitchFamily="2" charset="2"/>
              <a:buChar char="Ø"/>
            </a:pPr>
            <a:endParaRPr lang="es-CL" dirty="0"/>
          </a:p>
          <a:p>
            <a:endParaRPr lang="es-CL" dirty="0"/>
          </a:p>
          <a:p>
            <a:endParaRPr lang="es-CL" dirty="0"/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134938B0-2DC6-48AB-AD67-13F4A568A45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2334419"/>
            <a:ext cx="5183188" cy="823912"/>
          </a:xfrm>
        </p:spPr>
        <p:txBody>
          <a:bodyPr>
            <a:normAutofit/>
          </a:bodyPr>
          <a:lstStyle/>
          <a:p>
            <a:pPr algn="ctr"/>
            <a:r>
              <a:rPr lang="es-CL" sz="2800" dirty="0"/>
              <a:t>Secundario</a:t>
            </a:r>
            <a:endParaRPr lang="en-US" sz="2800" dirty="0"/>
          </a:p>
        </p:txBody>
      </p:sp>
      <p:sp>
        <p:nvSpPr>
          <p:cNvPr id="10" name="Marcador de contenido 9">
            <a:extLst>
              <a:ext uri="{FF2B5EF4-FFF2-40B4-BE49-F238E27FC236}">
                <a16:creationId xmlns:a16="http://schemas.microsoft.com/office/drawing/2014/main" id="{64ACB5D2-734A-4738-A7A8-8598DD5830B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3158331"/>
            <a:ext cx="5183188" cy="3684588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endParaRPr lang="es-CL" sz="2600" dirty="0"/>
          </a:p>
          <a:p>
            <a:pPr>
              <a:buFont typeface="Wingdings" panose="05000000000000000000" pitchFamily="2" charset="2"/>
              <a:buChar char="Ø"/>
            </a:pPr>
            <a:r>
              <a:rPr lang="es-CL" sz="2600" dirty="0"/>
              <a:t>Analizar la documentación.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s-CL" sz="2600" dirty="0"/>
              <a:t>Objetivos de la documentación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364708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0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7961FBF3-81E1-48D7-9060-A37766B59C55}"/>
              </a:ext>
            </a:extLst>
          </p:cNvPr>
          <p:cNvSpPr/>
          <p:nvPr/>
        </p:nvSpPr>
        <p:spPr>
          <a:xfrm>
            <a:off x="4109128" y="2094510"/>
            <a:ext cx="434728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i="1" dirty="0"/>
              <a:t>MINISTERIO DE ECONOMÍA 2017</a:t>
            </a:r>
          </a:p>
        </p:txBody>
      </p:sp>
      <p:graphicFrame>
        <p:nvGraphicFramePr>
          <p:cNvPr id="20" name="Diagrama 19">
            <a:extLst>
              <a:ext uri="{FF2B5EF4-FFF2-40B4-BE49-F238E27FC236}">
                <a16:creationId xmlns:a16="http://schemas.microsoft.com/office/drawing/2014/main" id="{AE682868-74CE-408A-90CC-86648DFA3B17}"/>
              </a:ext>
            </a:extLst>
          </p:cNvPr>
          <p:cNvGraphicFramePr/>
          <p:nvPr>
            <p:extLst/>
          </p:nvPr>
        </p:nvGraphicFramePr>
        <p:xfrm>
          <a:off x="561008" y="3445566"/>
          <a:ext cx="5004905" cy="31035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22" name="Diagrama 21">
            <a:extLst>
              <a:ext uri="{FF2B5EF4-FFF2-40B4-BE49-F238E27FC236}">
                <a16:creationId xmlns:a16="http://schemas.microsoft.com/office/drawing/2014/main" id="{0BD8C86A-1E94-4A4A-97CE-F2B7513CB310}"/>
              </a:ext>
            </a:extLst>
          </p:cNvPr>
          <p:cNvGraphicFramePr/>
          <p:nvPr>
            <p:extLst/>
          </p:nvPr>
        </p:nvGraphicFramePr>
        <p:xfrm>
          <a:off x="6418470" y="3445566"/>
          <a:ext cx="5495234" cy="31035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23" name="Imagen 22">
            <a:extLst>
              <a:ext uri="{FF2B5EF4-FFF2-40B4-BE49-F238E27FC236}">
                <a16:creationId xmlns:a16="http://schemas.microsoft.com/office/drawing/2014/main" id="{9C4D3F82-8E76-494A-905A-21C2680CA59B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r="4031"/>
          <a:stretch/>
        </p:blipFill>
        <p:spPr>
          <a:xfrm>
            <a:off x="2604376" y="1313601"/>
            <a:ext cx="1339880" cy="1242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046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Graphic spid="20" grpId="0">
        <p:bldAsOne/>
      </p:bldGraphic>
      <p:bldGraphic spid="22" grpId="0">
        <p:bldAsOne/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DACE0054-1FCB-4188-8EA2-F2BE7B7DA9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784" y="1035232"/>
            <a:ext cx="3162581" cy="2055678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50378F80-E5CF-4B97-849B-681E8398F0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405" y="3687949"/>
            <a:ext cx="3811821" cy="2742183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4E144022-35D4-4272-A67C-0BF5B0DF791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156"/>
          <a:stretch/>
        </p:blipFill>
        <p:spPr>
          <a:xfrm>
            <a:off x="7779026" y="3456368"/>
            <a:ext cx="3962575" cy="1602672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DE789F3A-BC4D-4226-987B-364A11B89B0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569"/>
          <a:stretch/>
        </p:blipFill>
        <p:spPr>
          <a:xfrm>
            <a:off x="5494787" y="4650447"/>
            <a:ext cx="3609457" cy="1537165"/>
          </a:xfrm>
          <a:prstGeom prst="rect">
            <a:avLst/>
          </a:prstGeom>
        </p:spPr>
      </p:pic>
      <p:sp>
        <p:nvSpPr>
          <p:cNvPr id="10" name="Rectángulo: esquinas diagonales cortadas 9">
            <a:extLst>
              <a:ext uri="{FF2B5EF4-FFF2-40B4-BE49-F238E27FC236}">
                <a16:creationId xmlns:a16="http://schemas.microsoft.com/office/drawing/2014/main" id="{5150AF12-4244-4288-A224-831D052A3035}"/>
              </a:ext>
            </a:extLst>
          </p:cNvPr>
          <p:cNvSpPr/>
          <p:nvPr/>
        </p:nvSpPr>
        <p:spPr>
          <a:xfrm>
            <a:off x="8878334" y="241441"/>
            <a:ext cx="3146525" cy="793791"/>
          </a:xfrm>
          <a:prstGeom prst="snip2Diag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Título 3">
            <a:extLst>
              <a:ext uri="{FF2B5EF4-FFF2-40B4-BE49-F238E27FC236}">
                <a16:creationId xmlns:a16="http://schemas.microsoft.com/office/drawing/2014/main" id="{C38A5E6D-CF48-4830-A27C-0A057F4D40E0}"/>
              </a:ext>
            </a:extLst>
          </p:cNvPr>
          <p:cNvSpPr txBox="1">
            <a:spLocks/>
          </p:cNvSpPr>
          <p:nvPr/>
        </p:nvSpPr>
        <p:spPr>
          <a:xfrm>
            <a:off x="8981141" y="393652"/>
            <a:ext cx="3071418" cy="5354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L" sz="3200" dirty="0"/>
              <a:t>Contexto</a:t>
            </a:r>
          </a:p>
        </p:txBody>
      </p:sp>
    </p:spTree>
    <p:extLst>
      <p:ext uri="{BB962C8B-B14F-4D97-AF65-F5344CB8AC3E}">
        <p14:creationId xmlns:p14="http://schemas.microsoft.com/office/powerpoint/2010/main" val="352363925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ángulo 23">
            <a:extLst>
              <a:ext uri="{FF2B5EF4-FFF2-40B4-BE49-F238E27FC236}">
                <a16:creationId xmlns:a16="http://schemas.microsoft.com/office/drawing/2014/main" id="{8D6E956E-7A64-4FBF-9C7C-3054AE0714BF}"/>
              </a:ext>
            </a:extLst>
          </p:cNvPr>
          <p:cNvSpPr/>
          <p:nvPr/>
        </p:nvSpPr>
        <p:spPr>
          <a:xfrm>
            <a:off x="5597380" y="1295280"/>
            <a:ext cx="3682922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= $</a:t>
            </a:r>
          </a:p>
        </p:txBody>
      </p:sp>
      <p:sp>
        <p:nvSpPr>
          <p:cNvPr id="7" name="AutoShape 2" descr="Resultado de imagen para persona pensando dinero">
            <a:extLst>
              <a:ext uri="{FF2B5EF4-FFF2-40B4-BE49-F238E27FC236}">
                <a16:creationId xmlns:a16="http://schemas.microsoft.com/office/drawing/2014/main" id="{5E202352-A2E3-439D-A4E4-716D3185E2B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143A016B-ADF1-49E6-8EFF-5645F8E4B1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933" y="3052842"/>
            <a:ext cx="3590925" cy="3590925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576AD45D-D0F1-4248-AD9A-96240CC70F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4834" y="3052842"/>
            <a:ext cx="3590925" cy="3590925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F7864CBB-E4E3-4C4A-A686-EA1C540169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7735" y="3052842"/>
            <a:ext cx="3609682" cy="3609682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6985ED67-D90C-4586-ADB5-BBDCC757D12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0302" y="3276600"/>
            <a:ext cx="1184547" cy="1184547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0FF3A716-5F53-4F25-9BE1-0D4DE39E960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1295280"/>
            <a:ext cx="967944" cy="967944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E17B58CE-4603-41FE-BBBB-173CAEAD60D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4834" y="1225573"/>
            <a:ext cx="1037651" cy="1037651"/>
          </a:xfrm>
          <a:prstGeom prst="rect">
            <a:avLst/>
          </a:prstGeom>
        </p:spPr>
      </p:pic>
      <p:sp>
        <p:nvSpPr>
          <p:cNvPr id="25" name="Rectángulo 24">
            <a:extLst>
              <a:ext uri="{FF2B5EF4-FFF2-40B4-BE49-F238E27FC236}">
                <a16:creationId xmlns:a16="http://schemas.microsoft.com/office/drawing/2014/main" id="{31863F8F-B269-49C9-BFA3-11D07CD17F72}"/>
              </a:ext>
            </a:extLst>
          </p:cNvPr>
          <p:cNvSpPr/>
          <p:nvPr/>
        </p:nvSpPr>
        <p:spPr>
          <a:xfrm>
            <a:off x="5242485" y="1082678"/>
            <a:ext cx="187625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8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+</a:t>
            </a:r>
            <a:r>
              <a:rPr lang="es-E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endParaRPr lang="en-US" dirty="0"/>
          </a:p>
        </p:txBody>
      </p:sp>
      <p:sp>
        <p:nvSpPr>
          <p:cNvPr id="30" name="Rectángulo: esquinas diagonales cortadas 29">
            <a:extLst>
              <a:ext uri="{FF2B5EF4-FFF2-40B4-BE49-F238E27FC236}">
                <a16:creationId xmlns:a16="http://schemas.microsoft.com/office/drawing/2014/main" id="{7D08675C-6E60-4051-9ED6-72769E2CF46C}"/>
              </a:ext>
            </a:extLst>
          </p:cNvPr>
          <p:cNvSpPr/>
          <p:nvPr/>
        </p:nvSpPr>
        <p:spPr>
          <a:xfrm>
            <a:off x="8891586" y="84373"/>
            <a:ext cx="3146525" cy="793791"/>
          </a:xfrm>
          <a:prstGeom prst="snip2Diag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1" name="Título 3">
            <a:extLst>
              <a:ext uri="{FF2B5EF4-FFF2-40B4-BE49-F238E27FC236}">
                <a16:creationId xmlns:a16="http://schemas.microsoft.com/office/drawing/2014/main" id="{2E757C72-4A84-49BB-A329-33CCCC7F33E5}"/>
              </a:ext>
            </a:extLst>
          </p:cNvPr>
          <p:cNvSpPr txBox="1">
            <a:spLocks/>
          </p:cNvSpPr>
          <p:nvPr/>
        </p:nvSpPr>
        <p:spPr>
          <a:xfrm>
            <a:off x="8994393" y="236584"/>
            <a:ext cx="3071418" cy="5354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L" sz="3200" dirty="0"/>
              <a:t>Problemática</a:t>
            </a:r>
          </a:p>
        </p:txBody>
      </p:sp>
    </p:spTree>
    <p:extLst>
      <p:ext uri="{BB962C8B-B14F-4D97-AF65-F5344CB8AC3E}">
        <p14:creationId xmlns:p14="http://schemas.microsoft.com/office/powerpoint/2010/main" val="305467437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30" grpId="0" animBg="1"/>
      <p:bldP spid="3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808382" y="1882341"/>
            <a:ext cx="10575235" cy="641806"/>
          </a:xfrm>
        </p:spPr>
        <p:txBody>
          <a:bodyPr>
            <a:normAutofit fontScale="90000"/>
          </a:bodyPr>
          <a:lstStyle/>
          <a:p>
            <a:pPr algn="ctr"/>
            <a:r>
              <a:rPr lang="es-CL" sz="4000" dirty="0"/>
              <a:t/>
            </a:r>
            <a:br>
              <a:rPr lang="es-CL" sz="4000" dirty="0"/>
            </a:br>
            <a:r>
              <a:rPr lang="es-CL" sz="1800" dirty="0"/>
              <a:t/>
            </a:r>
            <a:br>
              <a:rPr lang="es-CL" sz="1800" dirty="0"/>
            </a:br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CL" sz="1800" dirty="0"/>
              <a:t/>
            </a:r>
            <a:br>
              <a:rPr lang="es-CL" sz="1800" dirty="0"/>
            </a:br>
            <a:r>
              <a:rPr lang="es-ES" sz="1800" dirty="0">
                <a:latin typeface="+mn-lt"/>
              </a:rPr>
              <a:t/>
            </a:r>
            <a:br>
              <a:rPr lang="es-ES" sz="1800" dirty="0">
                <a:latin typeface="+mn-lt"/>
              </a:rPr>
            </a:br>
            <a:r>
              <a:rPr lang="es-CL" dirty="0"/>
              <a:t/>
            </a:r>
            <a:br>
              <a:rPr lang="es-CL" dirty="0"/>
            </a:br>
            <a:endParaRPr lang="es-CL" dirty="0"/>
          </a:p>
        </p:txBody>
      </p:sp>
      <p:pic>
        <p:nvPicPr>
          <p:cNvPr id="3074" name="Picture 2" descr="Resultado de imagen para pagina web icon">
            <a:extLst>
              <a:ext uri="{FF2B5EF4-FFF2-40B4-BE49-F238E27FC236}">
                <a16:creationId xmlns:a16="http://schemas.microsoft.com/office/drawing/2014/main" id="{1B3F1B81-D0A3-466C-A0C9-CEF7ED0C3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4574" y="2891753"/>
            <a:ext cx="2435288" cy="2435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n relacionada">
            <a:extLst>
              <a:ext uri="{FF2B5EF4-FFF2-40B4-BE49-F238E27FC236}">
                <a16:creationId xmlns:a16="http://schemas.microsoft.com/office/drawing/2014/main" id="{3CE25FA5-C980-4E59-995E-35EB72DC18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981" y="2841886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22465FDA-F4BC-449E-B052-FABC6F4CAC52}"/>
              </a:ext>
            </a:extLst>
          </p:cNvPr>
          <p:cNvSpPr txBox="1"/>
          <p:nvPr/>
        </p:nvSpPr>
        <p:spPr>
          <a:xfrm>
            <a:off x="4845379" y="1616804"/>
            <a:ext cx="26901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b="1" dirty="0">
                <a:latin typeface="Arial" panose="020B0604020202020204" pitchFamily="34" charset="0"/>
                <a:cs typeface="Arial" panose="020B0604020202020204" pitchFamily="34" charset="0"/>
              </a:rPr>
              <a:t>Sistema de Software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662F9366-48A8-40B1-B85C-166083C23958}"/>
              </a:ext>
            </a:extLst>
          </p:cNvPr>
          <p:cNvSpPr txBox="1"/>
          <p:nvPr/>
        </p:nvSpPr>
        <p:spPr>
          <a:xfrm>
            <a:off x="8727070" y="2202381"/>
            <a:ext cx="2826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b="1" i="1" dirty="0">
                <a:latin typeface="Arial" panose="020B0604020202020204" pitchFamily="34" charset="0"/>
                <a:cs typeface="Arial" panose="020B0604020202020204" pitchFamily="34" charset="0"/>
              </a:rPr>
              <a:t>Aplicación de Escritorio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A7BA016F-9648-4061-A8A0-A6D283E3BB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7287" y="3709603"/>
            <a:ext cx="829528" cy="829528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590E640F-8106-4203-9DD2-1B143006D639}"/>
              </a:ext>
            </a:extLst>
          </p:cNvPr>
          <p:cNvSpPr txBox="1"/>
          <p:nvPr/>
        </p:nvSpPr>
        <p:spPr>
          <a:xfrm>
            <a:off x="4783632" y="3840568"/>
            <a:ext cx="2813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b="1" i="1" dirty="0">
                <a:latin typeface="Arial" panose="020B0604020202020204" pitchFamily="34" charset="0"/>
                <a:cs typeface="Arial" panose="020B0604020202020204" pitchFamily="34" charset="0"/>
              </a:rPr>
              <a:t>Ver Órdenes de Compra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AAC8F0DE-47DD-4748-AC8E-5E278B10BB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2804" y="2702111"/>
            <a:ext cx="829528" cy="829528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2AE7CA88-FC8C-46B2-88B6-3D2D93235BDA}"/>
              </a:ext>
            </a:extLst>
          </p:cNvPr>
          <p:cNvSpPr txBox="1"/>
          <p:nvPr/>
        </p:nvSpPr>
        <p:spPr>
          <a:xfrm>
            <a:off x="4702865" y="2766096"/>
            <a:ext cx="2121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i="1" dirty="0">
                <a:latin typeface="Arial" panose="020B0604020202020204" pitchFamily="34" charset="0"/>
                <a:cs typeface="Arial" panose="020B0604020202020204" pitchFamily="34" charset="0"/>
              </a:rPr>
              <a:t>Pedir</a:t>
            </a:r>
            <a:r>
              <a:rPr lang="es-ES" b="1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i="1" dirty="0">
                <a:latin typeface="Arial" panose="020B0604020202020204" pitchFamily="34" charset="0"/>
                <a:cs typeface="Arial" panose="020B0604020202020204" pitchFamily="34" charset="0"/>
              </a:rPr>
              <a:t>Habitaciones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E5651D72-C165-4686-8AD7-3568A546A7B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2804" y="4720884"/>
            <a:ext cx="829528" cy="829528"/>
          </a:xfrm>
          <a:prstGeom prst="rect">
            <a:avLst/>
          </a:prstGeom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C5124D33-B68E-4A5C-A078-483BCA894F74}"/>
              </a:ext>
            </a:extLst>
          </p:cNvPr>
          <p:cNvSpPr txBox="1"/>
          <p:nvPr/>
        </p:nvSpPr>
        <p:spPr>
          <a:xfrm>
            <a:off x="4678878" y="4780971"/>
            <a:ext cx="3540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i="1" dirty="0">
                <a:latin typeface="Arial" panose="020B0604020202020204" pitchFamily="34" charset="0"/>
                <a:cs typeface="Arial" panose="020B0604020202020204" pitchFamily="34" charset="0"/>
              </a:rPr>
              <a:t>Listar Trabajadores (Huéspedes)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3F2E9EB2-79E6-4787-BDB8-B8F9F79736C5}"/>
              </a:ext>
            </a:extLst>
          </p:cNvPr>
          <p:cNvSpPr txBox="1"/>
          <p:nvPr/>
        </p:nvSpPr>
        <p:spPr>
          <a:xfrm>
            <a:off x="1099906" y="2195989"/>
            <a:ext cx="1488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b="1" i="1" dirty="0">
                <a:latin typeface="Arial" panose="020B0604020202020204" pitchFamily="34" charset="0"/>
                <a:cs typeface="Arial" panose="020B0604020202020204" pitchFamily="34" charset="0"/>
              </a:rPr>
              <a:t>Página Web</a:t>
            </a:r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AD6BFC96-93D0-4326-B4E0-0E97507B6F1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9215" y="5681782"/>
            <a:ext cx="829528" cy="829528"/>
          </a:xfrm>
          <a:prstGeom prst="rect">
            <a:avLst/>
          </a:prstGeom>
        </p:spPr>
      </p:pic>
      <p:sp>
        <p:nvSpPr>
          <p:cNvPr id="21" name="CuadroTexto 20">
            <a:extLst>
              <a:ext uri="{FF2B5EF4-FFF2-40B4-BE49-F238E27FC236}">
                <a16:creationId xmlns:a16="http://schemas.microsoft.com/office/drawing/2014/main" id="{551173E7-6F51-4076-AAA6-67B4B70D4A72}"/>
              </a:ext>
            </a:extLst>
          </p:cNvPr>
          <p:cNvSpPr txBox="1"/>
          <p:nvPr/>
        </p:nvSpPr>
        <p:spPr>
          <a:xfrm>
            <a:off x="5255760" y="5774929"/>
            <a:ext cx="2313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b="1" i="1" dirty="0">
                <a:latin typeface="Arial" panose="020B0604020202020204" pitchFamily="34" charset="0"/>
                <a:cs typeface="Arial" panose="020B0604020202020204" pitchFamily="34" charset="0"/>
              </a:rPr>
              <a:t>Listar Habitaciones</a:t>
            </a:r>
          </a:p>
        </p:txBody>
      </p:sp>
    </p:spTree>
    <p:extLst>
      <p:ext uri="{BB962C8B-B14F-4D97-AF65-F5344CB8AC3E}">
        <p14:creationId xmlns:p14="http://schemas.microsoft.com/office/powerpoint/2010/main" val="742925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72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5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  <p:bldP spid="14" grpId="0"/>
      <p:bldP spid="17" grpId="0"/>
      <p:bldP spid="18" grpId="0"/>
      <p:bldP spid="2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id="{BCEB4ADF-C478-4671-BBD2-15CCF9348FEC}"/>
              </a:ext>
            </a:extLst>
          </p:cNvPr>
          <p:cNvSpPr/>
          <p:nvPr/>
        </p:nvSpPr>
        <p:spPr>
          <a:xfrm>
            <a:off x="5451662" y="3093693"/>
            <a:ext cx="2319130" cy="295454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8A528287-D9AD-4C02-9B12-B716E67D902C}"/>
              </a:ext>
            </a:extLst>
          </p:cNvPr>
          <p:cNvSpPr/>
          <p:nvPr/>
        </p:nvSpPr>
        <p:spPr>
          <a:xfrm>
            <a:off x="8869114" y="3093693"/>
            <a:ext cx="2319130" cy="295454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F2A90AED-283A-458A-B0F6-D15949C49929}"/>
              </a:ext>
            </a:extLst>
          </p:cNvPr>
          <p:cNvSpPr txBox="1"/>
          <p:nvPr/>
        </p:nvSpPr>
        <p:spPr>
          <a:xfrm>
            <a:off x="9034656" y="4011177"/>
            <a:ext cx="1988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/>
              <a:t>ORDEN DE PEDIDO</a:t>
            </a:r>
          </a:p>
        </p:txBody>
      </p:sp>
      <p:sp>
        <p:nvSpPr>
          <p:cNvPr id="7" name="Rectángulo: esquinas diagonales cortadas 6">
            <a:extLst>
              <a:ext uri="{FF2B5EF4-FFF2-40B4-BE49-F238E27FC236}">
                <a16:creationId xmlns:a16="http://schemas.microsoft.com/office/drawing/2014/main" id="{D7ABCF6D-6B73-4FB0-A05F-4EE3402631FC}"/>
              </a:ext>
            </a:extLst>
          </p:cNvPr>
          <p:cNvSpPr/>
          <p:nvPr/>
        </p:nvSpPr>
        <p:spPr>
          <a:xfrm>
            <a:off x="7381461" y="1229945"/>
            <a:ext cx="4151942" cy="993035"/>
          </a:xfrm>
          <a:prstGeom prst="snip2Diag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51739467-9CF7-4A52-920F-8A3695010E4A}"/>
              </a:ext>
            </a:extLst>
          </p:cNvPr>
          <p:cNvSpPr txBox="1">
            <a:spLocks/>
          </p:cNvSpPr>
          <p:nvPr/>
        </p:nvSpPr>
        <p:spPr>
          <a:xfrm>
            <a:off x="7447459" y="1334481"/>
            <a:ext cx="4085944" cy="8409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/>
              <a:t>Diseño Base de Datos</a:t>
            </a:r>
          </a:p>
        </p:txBody>
      </p:sp>
      <p:pic>
        <p:nvPicPr>
          <p:cNvPr id="1026" name="Picture 2" descr="Resultado de imagen para icon cinta png">
            <a:extLst>
              <a:ext uri="{FF2B5EF4-FFF2-40B4-BE49-F238E27FC236}">
                <a16:creationId xmlns:a16="http://schemas.microsoft.com/office/drawing/2014/main" id="{6727C2D2-1375-4A78-93C3-E934B3CC4C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4148" y="3093693"/>
            <a:ext cx="639489" cy="639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187CC418-4D4B-43F9-B4CA-86E044676727}"/>
              </a:ext>
            </a:extLst>
          </p:cNvPr>
          <p:cNvSpPr txBox="1"/>
          <p:nvPr/>
        </p:nvSpPr>
        <p:spPr>
          <a:xfrm>
            <a:off x="5574148" y="4081426"/>
            <a:ext cx="2114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/>
              <a:t>ORDEN DE COMPRA</a:t>
            </a:r>
          </a:p>
        </p:txBody>
      </p:sp>
      <p:pic>
        <p:nvPicPr>
          <p:cNvPr id="12" name="Picture 2" descr="Resultado de imagen para icon cinta png">
            <a:extLst>
              <a:ext uri="{FF2B5EF4-FFF2-40B4-BE49-F238E27FC236}">
                <a16:creationId xmlns:a16="http://schemas.microsoft.com/office/drawing/2014/main" id="{DCC51B29-3F11-42F4-9CC1-39F611112F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5579" y="3106221"/>
            <a:ext cx="639489" cy="639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C9A62FEF-3BDA-4426-9352-60E8B8C248E0}"/>
              </a:ext>
            </a:extLst>
          </p:cNvPr>
          <p:cNvSpPr txBox="1"/>
          <p:nvPr/>
        </p:nvSpPr>
        <p:spPr>
          <a:xfrm>
            <a:off x="237634" y="4282210"/>
            <a:ext cx="493256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Los dos “corazones” de la Base de datos están </a:t>
            </a:r>
          </a:p>
          <a:p>
            <a:r>
              <a:rPr lang="es-ES" dirty="0"/>
              <a:t>Conformadas por las entidades: Orden de Compra </a:t>
            </a:r>
          </a:p>
          <a:p>
            <a:r>
              <a:rPr lang="es-ES" dirty="0"/>
              <a:t>(a la izquierda) y Orden De Pedido (derecha)</a:t>
            </a:r>
          </a:p>
        </p:txBody>
      </p:sp>
      <p:pic>
        <p:nvPicPr>
          <p:cNvPr id="1028" name="Picture 4" descr="Imagen relacionada">
            <a:extLst>
              <a:ext uri="{FF2B5EF4-FFF2-40B4-BE49-F238E27FC236}">
                <a16:creationId xmlns:a16="http://schemas.microsoft.com/office/drawing/2014/main" id="{0F846507-8E19-4929-A940-B66C36377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316" y="1474478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0468A0A9-02D4-4855-983B-09BC5DC3AD91}"/>
              </a:ext>
            </a:extLst>
          </p:cNvPr>
          <p:cNvCxnSpPr/>
          <p:nvPr/>
        </p:nvCxnSpPr>
        <p:spPr>
          <a:xfrm>
            <a:off x="5698435" y="4890052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CA2E04C8-6ECE-416B-83BE-02BFD847455D}"/>
              </a:ext>
            </a:extLst>
          </p:cNvPr>
          <p:cNvCxnSpPr/>
          <p:nvPr/>
        </p:nvCxnSpPr>
        <p:spPr>
          <a:xfrm>
            <a:off x="5685183" y="4743875"/>
            <a:ext cx="169627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F8F32B7C-8D91-4D63-B2C2-D29C9E2D533A}"/>
              </a:ext>
            </a:extLst>
          </p:cNvPr>
          <p:cNvCxnSpPr/>
          <p:nvPr/>
        </p:nvCxnSpPr>
        <p:spPr>
          <a:xfrm>
            <a:off x="5685183" y="5062330"/>
            <a:ext cx="169627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A79EB726-3FDD-41CF-B38F-7C6773F369E6}"/>
              </a:ext>
            </a:extLst>
          </p:cNvPr>
          <p:cNvCxnSpPr/>
          <p:nvPr/>
        </p:nvCxnSpPr>
        <p:spPr>
          <a:xfrm>
            <a:off x="5685183" y="5333999"/>
            <a:ext cx="169627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73B1F420-EFA9-418B-B4F3-D2340C9C65B3}"/>
              </a:ext>
            </a:extLst>
          </p:cNvPr>
          <p:cNvCxnSpPr/>
          <p:nvPr/>
        </p:nvCxnSpPr>
        <p:spPr>
          <a:xfrm>
            <a:off x="9073492" y="4577591"/>
            <a:ext cx="169627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cto 22">
            <a:extLst>
              <a:ext uri="{FF2B5EF4-FFF2-40B4-BE49-F238E27FC236}">
                <a16:creationId xmlns:a16="http://schemas.microsoft.com/office/drawing/2014/main" id="{70308087-49D7-4F44-9F36-DE9E8A734E8B}"/>
              </a:ext>
            </a:extLst>
          </p:cNvPr>
          <p:cNvCxnSpPr/>
          <p:nvPr/>
        </p:nvCxnSpPr>
        <p:spPr>
          <a:xfrm>
            <a:off x="9073492" y="4896678"/>
            <a:ext cx="169627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cto 23">
            <a:extLst>
              <a:ext uri="{FF2B5EF4-FFF2-40B4-BE49-F238E27FC236}">
                <a16:creationId xmlns:a16="http://schemas.microsoft.com/office/drawing/2014/main" id="{01AD4A0E-701E-4139-AF28-48052C0F8348}"/>
              </a:ext>
            </a:extLst>
          </p:cNvPr>
          <p:cNvCxnSpPr/>
          <p:nvPr/>
        </p:nvCxnSpPr>
        <p:spPr>
          <a:xfrm>
            <a:off x="9073492" y="5278427"/>
            <a:ext cx="169627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AutoShape 2" descr="Resultado de imagen para pdf icon">
            <a:extLst>
              <a:ext uri="{FF2B5EF4-FFF2-40B4-BE49-F238E27FC236}">
                <a16:creationId xmlns:a16="http://schemas.microsoft.com/office/drawing/2014/main" id="{1DC691CC-7060-4AEF-8E6F-18FD5998CF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F2B2D986-8290-4BFD-9DED-3435C5D357E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9412" y="3043520"/>
            <a:ext cx="950690" cy="950690"/>
          </a:xfrm>
          <a:prstGeom prst="rect">
            <a:avLst/>
          </a:prstGeom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49F238E3-0EC0-4F50-8B8F-2A5C59B4E80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6773" y="3093693"/>
            <a:ext cx="950690" cy="950690"/>
          </a:xfrm>
          <a:prstGeom prst="rect">
            <a:avLst/>
          </a:prstGeom>
        </p:spPr>
      </p:pic>
      <p:sp>
        <p:nvSpPr>
          <p:cNvPr id="13" name="Botón de acción: obtener información 12">
            <a:hlinkClick r:id="rId5" action="ppaction://hlinksldjump" highlightClick="1"/>
            <a:extLst>
              <a:ext uri="{FF2B5EF4-FFF2-40B4-BE49-F238E27FC236}">
                <a16:creationId xmlns:a16="http://schemas.microsoft.com/office/drawing/2014/main" id="{5B306E60-5BC5-40A3-8B35-F51FA7AD1F5D}"/>
              </a:ext>
            </a:extLst>
          </p:cNvPr>
          <p:cNvSpPr/>
          <p:nvPr/>
        </p:nvSpPr>
        <p:spPr>
          <a:xfrm>
            <a:off x="0" y="6202017"/>
            <a:ext cx="715617" cy="655983"/>
          </a:xfrm>
          <a:prstGeom prst="actionButtonInformat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8365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 tmFilter="0, 0; .2, .5; .8, .5; 1, 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500" autoRev="1" fill="hold"/>
                                        <p:tgtEl>
                                          <p:spTgt spid="102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9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1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7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3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9" presetID="32" presetClass="emph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9"/>
                                    </p:cond>
                                  </p:endCondLst>
                                  <p:childTnLst>
                                    <p:animRot by="120000">
                                      <p:cBhvr>
                                        <p:cTn id="6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7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7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7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7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9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8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8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8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9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1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9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9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9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7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9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0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3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0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0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9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1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1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1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/>
      <p:bldP spid="11" grpId="0"/>
      <p:bldP spid="10" grpId="0"/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: esquinas diagonales cortadas 5">
            <a:extLst>
              <a:ext uri="{FF2B5EF4-FFF2-40B4-BE49-F238E27FC236}">
                <a16:creationId xmlns:a16="http://schemas.microsoft.com/office/drawing/2014/main" id="{D3EFA27D-15CE-4970-A8DD-0F5B8AA57392}"/>
              </a:ext>
            </a:extLst>
          </p:cNvPr>
          <p:cNvSpPr/>
          <p:nvPr/>
        </p:nvSpPr>
        <p:spPr>
          <a:xfrm>
            <a:off x="185529" y="1110349"/>
            <a:ext cx="4407281" cy="663473"/>
          </a:xfrm>
          <a:prstGeom prst="snip2Diag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Título 3">
            <a:extLst>
              <a:ext uri="{FF2B5EF4-FFF2-40B4-BE49-F238E27FC236}">
                <a16:creationId xmlns:a16="http://schemas.microsoft.com/office/drawing/2014/main" id="{68B11745-B283-47ED-A054-5A1AAA852EAA}"/>
              </a:ext>
            </a:extLst>
          </p:cNvPr>
          <p:cNvSpPr txBox="1">
            <a:spLocks/>
          </p:cNvSpPr>
          <p:nvPr/>
        </p:nvSpPr>
        <p:spPr>
          <a:xfrm>
            <a:off x="185529" y="1277299"/>
            <a:ext cx="5910471" cy="3295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L" sz="3200" dirty="0"/>
              <a:t>Diagrama de Arquitectura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AE328D97-80E4-4E2C-86FB-C83AAF9336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6621" y="839245"/>
            <a:ext cx="6221066" cy="6018755"/>
          </a:xfrm>
          <a:prstGeom prst="rect">
            <a:avLst/>
          </a:prstGeom>
        </p:spPr>
      </p:pic>
      <p:pic>
        <p:nvPicPr>
          <p:cNvPr id="1026" name="Picture 2" descr="Imagen relacionada">
            <a:extLst>
              <a:ext uri="{FF2B5EF4-FFF2-40B4-BE49-F238E27FC236}">
                <a16:creationId xmlns:a16="http://schemas.microsoft.com/office/drawing/2014/main" id="{2FFEF85B-51C7-4BEC-8AAF-F934DBFB8F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529" y="1899929"/>
            <a:ext cx="2842072" cy="2842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n relacionada">
            <a:extLst>
              <a:ext uri="{FF2B5EF4-FFF2-40B4-BE49-F238E27FC236}">
                <a16:creationId xmlns:a16="http://schemas.microsoft.com/office/drawing/2014/main" id="{3332AB22-5077-4AEA-A15C-8C8FFEFA04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4549" y="4015928"/>
            <a:ext cx="2842072" cy="2842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4.bp.blogspot.com/-0Sd9-UIbMa0/VZPztZe5Q6I/AAAAAAAAAMk/qLXfMJo4htY/s1600/ckic.gif">
            <a:extLst>
              <a:ext uri="{FF2B5EF4-FFF2-40B4-BE49-F238E27FC236}">
                <a16:creationId xmlns:a16="http://schemas.microsoft.com/office/drawing/2014/main" id="{F70F7A31-9A08-42F8-B8DE-D79C4264A00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9121" y="2392277"/>
            <a:ext cx="2857500" cy="1857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Resultado de imagen para recepcion icono">
            <a:extLst>
              <a:ext uri="{FF2B5EF4-FFF2-40B4-BE49-F238E27FC236}">
                <a16:creationId xmlns:a16="http://schemas.microsoft.com/office/drawing/2014/main" id="{4DAD8BEC-3206-4152-A01B-5B525082F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180" y="4814969"/>
            <a:ext cx="1243989" cy="1243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0829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21" dur="2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1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26" dur="2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2" dur="2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1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54" dur="2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6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9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822" tmFilter="0,0; 0.14,0.31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2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78">
                                          <p:stCondLst>
                                            <p:cond delay="1822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664" tmFilter="0.0,0.0;0.25,0.07;0.50,0.2;0.75,0.467;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0.026"/>
                                          </p:val>
                                        </p:tav>
                                        <p:tav tm="10000">
                                          <p:val>
                                            <p:strVal val="ppt_y+0.052"/>
                                          </p:val>
                                        </p:tav>
                                        <p:tav tm="15000">
                                          <p:val>
                                            <p:strVal val="ppt_y+0.078"/>
                                          </p:val>
                                        </p:tav>
                                        <p:tav tm="20000">
                                          <p:val>
                                            <p:strVal val="ppt_y+0.103"/>
                                          </p:val>
                                        </p:tav>
                                        <p:tav tm="30000">
                                          <p:val>
                                            <p:strVal val="ppt_y+0.151"/>
                                          </p:val>
                                        </p:tav>
                                        <p:tav tm="40000">
                                          <p:val>
                                            <p:strVal val="ppt_y+0.196"/>
                                          </p:val>
                                        </p:tav>
                                        <p:tav tm="50000">
                                          <p:val>
                                            <p:strVal val="ppt_y+0.236"/>
                                          </p:val>
                                        </p:tav>
                                        <p:tav tm="60000">
                                          <p:val>
                                            <p:strVal val="ppt_y+0.270"/>
                                          </p:val>
                                        </p:tav>
                                        <p:tav tm="70000">
                                          <p:val>
                                            <p:strVal val="ppt_y+0.297"/>
                                          </p:val>
                                        </p:tav>
                                        <p:tav tm="80000">
                                          <p:val>
                                            <p:strVal val="ppt_y+0.317"/>
                                          </p:val>
                                        </p:tav>
                                        <p:tav tm="90000">
                                          <p:val>
                                            <p:strVal val="ppt_y+0.329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33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111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37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123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ppt_h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62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646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</p:cBhvr>
                                      <p:to x="100000" y="100000"/>
                                    </p:animScale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2317</TotalTime>
  <Words>517</Words>
  <Application>Microsoft Office PowerPoint</Application>
  <PresentationFormat>Panorámica</PresentationFormat>
  <Paragraphs>176</Paragraphs>
  <Slides>22</Slides>
  <Notes>0</Notes>
  <HiddenSlides>2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22</vt:i4>
      </vt:variant>
    </vt:vector>
  </HeadingPairs>
  <TitlesOfParts>
    <vt:vector size="29" baseType="lpstr">
      <vt:lpstr>Arial</vt:lpstr>
      <vt:lpstr>Arial Black</vt:lpstr>
      <vt:lpstr>Calibri</vt:lpstr>
      <vt:lpstr>Calibri Light</vt:lpstr>
      <vt:lpstr>Cambria</vt:lpstr>
      <vt:lpstr>Wingdings</vt:lpstr>
      <vt:lpstr>Tema de Office</vt:lpstr>
      <vt:lpstr>Portafolio de Título “Hostal Doña Clarita”</vt:lpstr>
      <vt:lpstr>Temario</vt:lpstr>
      <vt:lpstr>Objetivos</vt:lpstr>
      <vt:lpstr>Presentación de PowerPoint</vt:lpstr>
      <vt:lpstr>Presentación de PowerPoint</vt:lpstr>
      <vt:lpstr>Presentación de PowerPoint</vt:lpstr>
      <vt:lpstr>      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Tiempos planificados y Estados de avance</vt:lpstr>
      <vt:lpstr>Mockups</vt:lpstr>
      <vt:lpstr>Presentación de PowerPoint</vt:lpstr>
      <vt:lpstr>Presentación de PowerPoint</vt:lpstr>
      <vt:lpstr>Reflexión final</vt:lpstr>
      <vt:lpstr>NOTA: Recordar que se evaluará el cumplimiento del desarrollo del Sistema considerando los siguientes aspectos mínimos: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Portafolio de Título “Título del Caso”</dc:title>
  <dc:creator>Sala_</dc:creator>
  <cp:lastModifiedBy>Hugo Araya Leiva</cp:lastModifiedBy>
  <cp:revision>99</cp:revision>
  <dcterms:created xsi:type="dcterms:W3CDTF">2015-07-01T15:45:01Z</dcterms:created>
  <dcterms:modified xsi:type="dcterms:W3CDTF">2018-06-19T02:13:52Z</dcterms:modified>
</cp:coreProperties>
</file>